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3"/>
  </p:notesMasterIdLst>
  <p:handoutMasterIdLst>
    <p:handoutMasterId r:id="rId64"/>
  </p:handoutMasterIdLst>
  <p:sldIdLst>
    <p:sldId id="258" r:id="rId2"/>
    <p:sldId id="265" r:id="rId3"/>
    <p:sldId id="277" r:id="rId4"/>
    <p:sldId id="401" r:id="rId5"/>
    <p:sldId id="399" r:id="rId6"/>
    <p:sldId id="403" r:id="rId7"/>
    <p:sldId id="404" r:id="rId8"/>
    <p:sldId id="405" r:id="rId9"/>
    <p:sldId id="407" r:id="rId10"/>
    <p:sldId id="388" r:id="rId11"/>
    <p:sldId id="390" r:id="rId12"/>
    <p:sldId id="373" r:id="rId13"/>
    <p:sldId id="374" r:id="rId14"/>
    <p:sldId id="375" r:id="rId15"/>
    <p:sldId id="376" r:id="rId16"/>
    <p:sldId id="377" r:id="rId17"/>
    <p:sldId id="378" r:id="rId18"/>
    <p:sldId id="379" r:id="rId19"/>
    <p:sldId id="422" r:id="rId20"/>
    <p:sldId id="391" r:id="rId21"/>
    <p:sldId id="423" r:id="rId22"/>
    <p:sldId id="427" r:id="rId23"/>
    <p:sldId id="428" r:id="rId24"/>
    <p:sldId id="431" r:id="rId25"/>
    <p:sldId id="432" r:id="rId26"/>
    <p:sldId id="473" r:id="rId27"/>
    <p:sldId id="409" r:id="rId28"/>
    <p:sldId id="411" r:id="rId29"/>
    <p:sldId id="380" r:id="rId30"/>
    <p:sldId id="435" r:id="rId31"/>
    <p:sldId id="412" r:id="rId32"/>
    <p:sldId id="415" r:id="rId33"/>
    <p:sldId id="416" r:id="rId34"/>
    <p:sldId id="418" r:id="rId35"/>
    <p:sldId id="420" r:id="rId36"/>
    <p:sldId id="441" r:id="rId37"/>
    <p:sldId id="381" r:id="rId38"/>
    <p:sldId id="444" r:id="rId39"/>
    <p:sldId id="445" r:id="rId40"/>
    <p:sldId id="447" r:id="rId41"/>
    <p:sldId id="452" r:id="rId42"/>
    <p:sldId id="382" r:id="rId43"/>
    <p:sldId id="383" r:id="rId44"/>
    <p:sldId id="384" r:id="rId45"/>
    <p:sldId id="385" r:id="rId46"/>
    <p:sldId id="386" r:id="rId47"/>
    <p:sldId id="454" r:id="rId48"/>
    <p:sldId id="455" r:id="rId49"/>
    <p:sldId id="456" r:id="rId50"/>
    <p:sldId id="458" r:id="rId51"/>
    <p:sldId id="459" r:id="rId52"/>
    <p:sldId id="461" r:id="rId53"/>
    <p:sldId id="465" r:id="rId54"/>
    <p:sldId id="467" r:id="rId55"/>
    <p:sldId id="475" r:id="rId56"/>
    <p:sldId id="469" r:id="rId57"/>
    <p:sldId id="471" r:id="rId58"/>
    <p:sldId id="360" r:id="rId59"/>
    <p:sldId id="368" r:id="rId60"/>
    <p:sldId id="402" r:id="rId61"/>
    <p:sldId id="47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6DBF1C-415A-FA8B-9406-61764F3A7BC5}" name="Jennifer Risden" initials="JR" userId="S::Jennifer.Risden@ascendlearning.com::6bec8c94-049d-446f-90d3-652553e2f9d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TE" initials="Q"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B74"/>
    <a:srgbClr val="FFFFFF"/>
    <a:srgbClr val="FFC425"/>
    <a:srgbClr val="E5E6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A3BACD-4567-4576-843E-2D9B8990F76E}" v="31" dt="2022-10-10T03:05:17.281"/>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47" autoAdjust="0"/>
    <p:restoredTop sz="90063" autoAdjust="0"/>
  </p:normalViewPr>
  <p:slideViewPr>
    <p:cSldViewPr snapToGrid="0">
      <p:cViewPr varScale="1">
        <p:scale>
          <a:sx n="100" d="100"/>
          <a:sy n="100" d="100"/>
        </p:scale>
        <p:origin x="1134" y="96"/>
      </p:cViewPr>
      <p:guideLst>
        <p:guide orient="horz" pos="2160"/>
        <p:guide pos="3840"/>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latin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latin typeface="Arial" panose="020B0604020202020204" pitchFamily="34" charset="0"/>
              </a:rPr>
              <a:t>6/11/2024</a:t>
            </a:fld>
            <a:endParaRPr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latin typeface="Arial" panose="020B0604020202020204" pitchFamily="34" charset="0"/>
              </a:rPr>
              <a:t>‹#›</a:t>
            </a:fld>
            <a:endParaRPr dirty="0">
              <a:latin typeface="Arial" panose="020B0604020202020204" pitchFamily="34" charset="0"/>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237F6C43-988E-4257-9A1C-C162EF036D58}" type="datetimeFigureOut">
              <a:rPr lang="en-US" smtClean="0"/>
              <a:pPr/>
              <a:t>6/11/2024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DED491D0-8E1B-49C7-849B-A28568D94497}" type="slidenum">
              <a:rPr lang="en-US" smtClean="0"/>
              <a:pPr/>
              <a:t>‹#›</a:t>
            </a:fld>
            <a:endParaRPr lang="en-US"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srQt1NAHYC0"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Wlaschin</a:t>
            </a:r>
            <a:r>
              <a:rPr lang="en-US" sz="1200" dirty="0"/>
              <a:t>, S. Functional Design Patterns. NDC Sydney 2017, Aug 14-18 2017, Sydney Australia. Video at </a:t>
            </a:r>
            <a:r>
              <a:rPr lang="en-US" sz="1200" dirty="0">
                <a:hlinkClick r:id="rId3"/>
              </a:rPr>
              <a:t>https://www.youtube.com/watch?v=srQt1NAHYC0</a:t>
            </a:r>
            <a:r>
              <a:rPr lang="en-US" sz="1200" dirty="0"/>
              <a:t>, viewed 5/15/22. </a:t>
            </a:r>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pPr/>
              <a:t>61</a:t>
            </a:fld>
            <a:endParaRPr lang="en-US" dirty="0"/>
          </a:p>
        </p:txBody>
      </p:sp>
    </p:spTree>
    <p:extLst>
      <p:ext uri="{BB962C8B-B14F-4D97-AF65-F5344CB8AC3E}">
        <p14:creationId xmlns:p14="http://schemas.microsoft.com/office/powerpoint/2010/main" val="1142147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invGray">
      <p:bgPr>
        <a:solidFill>
          <a:srgbClr val="003B74"/>
        </a:solidFill>
        <a:effectLst/>
      </p:bgPr>
    </p:bg>
    <p:spTree>
      <p:nvGrpSpPr>
        <p:cNvPr id="1" name=""/>
        <p:cNvGrpSpPr/>
        <p:nvPr/>
      </p:nvGrpSpPr>
      <p:grpSpPr>
        <a:xfrm>
          <a:off x="0" y="0"/>
          <a:ext cx="0" cy="0"/>
          <a:chOff x="0" y="0"/>
          <a:chExt cx="0" cy="0"/>
        </a:xfrm>
      </p:grpSpPr>
      <p:sp>
        <p:nvSpPr>
          <p:cNvPr id="9" name="Rectangle 8"/>
          <p:cNvSpPr/>
          <p:nvPr/>
        </p:nvSpPr>
        <p:spPr>
          <a:xfrm>
            <a:off x="0" y="1851660"/>
            <a:ext cx="12192000" cy="37719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0" i="0" dirty="0">
              <a:latin typeface="Arial" panose="020B0604020202020204" pitchFamily="34" charset="0"/>
            </a:endParaRPr>
          </a:p>
        </p:txBody>
      </p:sp>
      <p:sp>
        <p:nvSpPr>
          <p:cNvPr id="10" name="Rectangle 9"/>
          <p:cNvSpPr/>
          <p:nvPr/>
        </p:nvSpPr>
        <p:spPr>
          <a:xfrm>
            <a:off x="-1" y="701802"/>
            <a:ext cx="12192001" cy="1033272"/>
          </a:xfrm>
          <a:prstGeom prst="rect">
            <a:avLst/>
          </a:prstGeom>
          <a:solidFill>
            <a:srgbClr val="FFC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0" i="0" dirty="0">
              <a:latin typeface="Arial" panose="020B0604020202020204" pitchFamily="34" charset="0"/>
            </a:endParaRPr>
          </a:p>
        </p:txBody>
      </p:sp>
      <p:sp>
        <p:nvSpPr>
          <p:cNvPr id="2" name="Title 1"/>
          <p:cNvSpPr>
            <a:spLocks noGrp="1"/>
          </p:cNvSpPr>
          <p:nvPr>
            <p:ph type="ctrTitle" hasCustomPrompt="1"/>
          </p:nvPr>
        </p:nvSpPr>
        <p:spPr bwMode="black">
          <a:xfrm>
            <a:off x="882217" y="2200275"/>
            <a:ext cx="6421553" cy="3074670"/>
          </a:xfrm>
          <a:noFill/>
        </p:spPr>
        <p:txBody>
          <a:bodyPr lIns="0" tIns="0" rIns="0" bIns="0" anchor="ctr" anchorCtr="0">
            <a:normAutofit/>
          </a:bodyPr>
          <a:lstStyle>
            <a:lvl1pPr algn="l">
              <a:lnSpc>
                <a:spcPct val="90000"/>
              </a:lnSpc>
              <a:defRPr sz="6000" b="1">
                <a:solidFill>
                  <a:schemeClr val="tx1"/>
                </a:solidFill>
              </a:defRPr>
            </a:lvl1pPr>
          </a:lstStyle>
          <a:p>
            <a:r>
              <a:rPr lang="en-US" dirty="0"/>
              <a:t>Chapter Title</a:t>
            </a:r>
            <a:endParaRPr dirty="0"/>
          </a:p>
        </p:txBody>
      </p:sp>
      <p:sp>
        <p:nvSpPr>
          <p:cNvPr id="3" name="Subtitle 2"/>
          <p:cNvSpPr>
            <a:spLocks noGrp="1"/>
          </p:cNvSpPr>
          <p:nvPr>
            <p:ph type="subTitle" idx="1" hasCustomPrompt="1"/>
          </p:nvPr>
        </p:nvSpPr>
        <p:spPr>
          <a:xfrm>
            <a:off x="882217" y="845820"/>
            <a:ext cx="6524423" cy="777639"/>
          </a:xfrm>
        </p:spPr>
        <p:txBody>
          <a:bodyPr lIns="0" tIns="0" rIns="0" bIns="0" anchor="ctr" anchorCtr="0">
            <a:normAutofit/>
          </a:bodyPr>
          <a:lstStyle>
            <a:lvl1pPr marL="0" indent="0" algn="l">
              <a:spcBef>
                <a:spcPts val="0"/>
              </a:spcBef>
              <a:buNone/>
              <a:defRPr sz="3200" b="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1</a:t>
            </a:r>
            <a:endParaRPr dirty="0"/>
          </a:p>
        </p:txBody>
      </p:sp>
      <p:sp>
        <p:nvSpPr>
          <p:cNvPr id="7" name="Picture Placeholder 6">
            <a:extLst>
              <a:ext uri="{FF2B5EF4-FFF2-40B4-BE49-F238E27FC236}">
                <a16:creationId xmlns:a16="http://schemas.microsoft.com/office/drawing/2014/main" id="{EC9CFE91-0E8B-934B-8D25-5CBB7FD65D50}"/>
              </a:ext>
            </a:extLst>
          </p:cNvPr>
          <p:cNvSpPr>
            <a:spLocks noGrp="1"/>
          </p:cNvSpPr>
          <p:nvPr>
            <p:ph type="pic" sz="quarter" idx="10"/>
          </p:nvPr>
        </p:nvSpPr>
        <p:spPr>
          <a:xfrm>
            <a:off x="8100060" y="388500"/>
            <a:ext cx="3604981" cy="6081000"/>
          </a:xfrm>
        </p:spPr>
        <p:txBody>
          <a:bodyPr/>
          <a:lstStyle/>
          <a:p>
            <a:endParaRPr lang="en-US"/>
          </a:p>
        </p:txBody>
      </p:sp>
      <p:sp>
        <p:nvSpPr>
          <p:cNvPr id="17" name="Rectangle 16">
            <a:extLst>
              <a:ext uri="{FF2B5EF4-FFF2-40B4-BE49-F238E27FC236}">
                <a16:creationId xmlns:a16="http://schemas.microsoft.com/office/drawing/2014/main" id="{BEEECFBC-FB4D-9945-A4FF-28E342055AC3}"/>
              </a:ext>
            </a:extLst>
          </p:cNvPr>
          <p:cNvSpPr/>
          <p:nvPr userDrawn="1"/>
        </p:nvSpPr>
        <p:spPr>
          <a:xfrm>
            <a:off x="0" y="6503670"/>
            <a:ext cx="12192000" cy="215444"/>
          </a:xfrm>
          <a:prstGeom prst="rect">
            <a:avLst/>
          </a:prstGeom>
        </p:spPr>
        <p:txBody>
          <a:bodyPr wrap="square">
            <a:spAutoFit/>
          </a:bodyPr>
          <a:lstStyle/>
          <a:p>
            <a:pPr algn="ctr"/>
            <a:r>
              <a:rPr lang="en-US" sz="800" dirty="0">
                <a:solidFill>
                  <a:schemeClr val="bg2"/>
                </a:solidFill>
                <a:latin typeface="Arial" panose="020B0604020202020204" pitchFamily="34" charset="0"/>
                <a:cs typeface="Arial" panose="020B0604020202020204" pitchFamily="34" charset="0"/>
              </a:rPr>
              <a:t>Copyright © 2023 by Jones &amp; Bartlett Learning, LLC an Ascend Learning Company. </a:t>
            </a:r>
            <a:r>
              <a:rPr lang="en-US" sz="800" dirty="0" err="1">
                <a:solidFill>
                  <a:schemeClr val="bg2"/>
                </a:solidFill>
                <a:latin typeface="Arial" panose="020B0604020202020204" pitchFamily="34" charset="0"/>
                <a:cs typeface="Arial" panose="020B0604020202020204" pitchFamily="34" charset="0"/>
              </a:rPr>
              <a:t>www.jblearning.com</a:t>
            </a:r>
            <a:r>
              <a:rPr lang="en-US" sz="800" dirty="0">
                <a:solidFill>
                  <a:schemeClr val="bg2"/>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E3BDFD-7FA5-2143-88E5-0CEE0A6011AD}"/>
              </a:ext>
            </a:extLst>
          </p:cNvPr>
          <p:cNvSpPr/>
          <p:nvPr userDrawn="1"/>
        </p:nvSpPr>
        <p:spPr>
          <a:xfrm>
            <a:off x="0" y="6503670"/>
            <a:ext cx="12192000" cy="215444"/>
          </a:xfrm>
          <a:prstGeom prst="rect">
            <a:avLst/>
          </a:prstGeom>
        </p:spPr>
        <p:txBody>
          <a:bodyPr wrap="square">
            <a:spAutoFit/>
          </a:bodyPr>
          <a:lstStyle/>
          <a:p>
            <a:pPr algn="ctr"/>
            <a:r>
              <a:rPr lang="en-US" sz="800" dirty="0">
                <a:latin typeface="Arial" panose="020B0604020202020204" pitchFamily="34" charset="0"/>
                <a:cs typeface="Arial" panose="020B0604020202020204" pitchFamily="34" charset="0"/>
              </a:rPr>
              <a:t>Copyright © 2020 by Jones &amp; Bartlett Learning, LLC an Ascend Learning Company. www.jblearning.com. Background texture © </a:t>
            </a:r>
            <a:r>
              <a:rPr lang="en-US" sz="800" dirty="0" err="1">
                <a:latin typeface="Arial" panose="020B0604020202020204" pitchFamily="34" charset="0"/>
                <a:cs typeface="Arial" panose="020B0604020202020204" pitchFamily="34" charset="0"/>
              </a:rPr>
              <a:t>Bunphot</a:t>
            </a:r>
            <a:r>
              <a:rPr lang="en-US" sz="800" dirty="0">
                <a:latin typeface="Arial" panose="020B0604020202020204" pitchFamily="34" charset="0"/>
                <a:cs typeface="Arial" panose="020B0604020202020204" pitchFamily="34" charset="0"/>
              </a:rPr>
              <a:t>/Getty Images.</a:t>
            </a:r>
          </a:p>
        </p:txBody>
      </p:sp>
      <p:sp>
        <p:nvSpPr>
          <p:cNvPr id="6" name="Rectangle 5">
            <a:extLst>
              <a:ext uri="{FF2B5EF4-FFF2-40B4-BE49-F238E27FC236}">
                <a16:creationId xmlns:a16="http://schemas.microsoft.com/office/drawing/2014/main" id="{A4FD052D-18CE-1249-A891-AB3E165F4441}"/>
              </a:ext>
            </a:extLst>
          </p:cNvPr>
          <p:cNvSpPr/>
          <p:nvPr userDrawn="1"/>
        </p:nvSpPr>
        <p:spPr>
          <a:xfrm>
            <a:off x="0" y="2274570"/>
            <a:ext cx="12192000" cy="1760220"/>
          </a:xfrm>
          <a:prstGeom prst="rect">
            <a:avLst/>
          </a:prstGeom>
          <a:solidFill>
            <a:srgbClr val="003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8C0E0F34-F7A9-8D4B-9F49-A76F8B00661D}"/>
              </a:ext>
            </a:extLst>
          </p:cNvPr>
          <p:cNvSpPr>
            <a:spLocks noGrp="1"/>
          </p:cNvSpPr>
          <p:nvPr>
            <p:ph type="body" sz="quarter" idx="10" hasCustomPrompt="1"/>
          </p:nvPr>
        </p:nvSpPr>
        <p:spPr>
          <a:xfrm>
            <a:off x="935038" y="2571750"/>
            <a:ext cx="10321925" cy="1165225"/>
          </a:xfrm>
        </p:spPr>
        <p:txBody>
          <a:bodyPr anchor="ctr" anchorCtr="0"/>
          <a:lstStyle>
            <a:lvl1pPr marL="0" indent="0" algn="ctr">
              <a:buNone/>
              <a:defRPr sz="4800" b="1">
                <a:solidFill>
                  <a:srgbClr val="FFFFFF"/>
                </a:solidFill>
              </a:defRPr>
            </a:lvl1pPr>
          </a:lstStyle>
          <a:p>
            <a:pPr lvl="0"/>
            <a:r>
              <a:rPr lang="en-US" dirty="0"/>
              <a:t>Divider</a:t>
            </a: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endParaRPr dirty="0"/>
          </a:p>
        </p:txBody>
      </p:sp>
      <p:sp>
        <p:nvSpPr>
          <p:cNvPr id="3" name="Content Placeholder 2"/>
          <p:cNvSpPr>
            <a:spLocks noGrp="1"/>
          </p:cNvSpPr>
          <p:nvPr>
            <p:ph idx="1"/>
          </p:nvPr>
        </p:nvSpPr>
        <p:spPr>
          <a:xfrm>
            <a:off x="952500" y="1482324"/>
            <a:ext cx="10287000" cy="469904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endParaRPr dirty="0"/>
          </a:p>
        </p:txBody>
      </p:sp>
      <p:sp>
        <p:nvSpPr>
          <p:cNvPr id="3" name="Content Placeholder 2"/>
          <p:cNvSpPr>
            <a:spLocks noGrp="1"/>
          </p:cNvSpPr>
          <p:nvPr>
            <p:ph sz="half" idx="1"/>
          </p:nvPr>
        </p:nvSpPr>
        <p:spPr>
          <a:xfrm>
            <a:off x="914400" y="1461052"/>
            <a:ext cx="4855464" cy="47294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6415368" y="1461052"/>
            <a:ext cx="4862232" cy="47294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Text Placeholder 2"/>
          <p:cNvSpPr>
            <a:spLocks noGrp="1"/>
          </p:cNvSpPr>
          <p:nvPr>
            <p:ph type="body" idx="1"/>
          </p:nvPr>
        </p:nvSpPr>
        <p:spPr>
          <a:xfrm>
            <a:off x="777240" y="1496187"/>
            <a:ext cx="4992624" cy="470916"/>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777240" y="2077278"/>
            <a:ext cx="4992624" cy="43908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1" name="Picture Placeholder 10">
            <a:extLst>
              <a:ext uri="{FF2B5EF4-FFF2-40B4-BE49-F238E27FC236}">
                <a16:creationId xmlns:a16="http://schemas.microsoft.com/office/drawing/2014/main" id="{A3169499-437D-8F4D-94AA-E2299357328F}"/>
              </a:ext>
            </a:extLst>
          </p:cNvPr>
          <p:cNvSpPr>
            <a:spLocks noGrp="1"/>
          </p:cNvSpPr>
          <p:nvPr>
            <p:ph type="pic" sz="quarter" idx="10"/>
          </p:nvPr>
        </p:nvSpPr>
        <p:spPr>
          <a:xfrm>
            <a:off x="6096000" y="1496186"/>
            <a:ext cx="5208588" cy="4556743"/>
          </a:xfrm>
        </p:spPr>
        <p:txBody>
          <a:bodyPr/>
          <a:lstStyle/>
          <a:p>
            <a:endParaRPr lang="en-US"/>
          </a:p>
        </p:txBody>
      </p:sp>
      <p:sp>
        <p:nvSpPr>
          <p:cNvPr id="12" name="Text Placeholder 8">
            <a:extLst>
              <a:ext uri="{FF2B5EF4-FFF2-40B4-BE49-F238E27FC236}">
                <a16:creationId xmlns:a16="http://schemas.microsoft.com/office/drawing/2014/main" id="{B116746D-2971-C346-AB96-03BED323E049}"/>
              </a:ext>
            </a:extLst>
          </p:cNvPr>
          <p:cNvSpPr>
            <a:spLocks noGrp="1"/>
          </p:cNvSpPr>
          <p:nvPr>
            <p:ph type="body" sz="quarter" idx="11" hasCustomPrompt="1"/>
          </p:nvPr>
        </p:nvSpPr>
        <p:spPr>
          <a:xfrm>
            <a:off x="6096000" y="6142515"/>
            <a:ext cx="5208588" cy="651192"/>
          </a:xfrm>
        </p:spPr>
        <p:txBody>
          <a:bodyPr/>
          <a:lstStyle>
            <a:lvl1pPr marL="0" indent="0">
              <a:buNone/>
              <a:defRPr sz="1000"/>
            </a:lvl1pPr>
          </a:lstStyle>
          <a:p>
            <a:pPr lvl="0"/>
            <a:r>
              <a:rPr lang="en-US" dirty="0"/>
              <a:t>Credit line FPO</a:t>
            </a: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endParaRPr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880110" y="1510748"/>
            <a:ext cx="4246582" cy="4404625"/>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ext Placeholder 8">
            <a:extLst>
              <a:ext uri="{FF2B5EF4-FFF2-40B4-BE49-F238E27FC236}">
                <a16:creationId xmlns:a16="http://schemas.microsoft.com/office/drawing/2014/main" id="{752B3F09-47B3-324C-BCD8-DE2A52443CC0}"/>
              </a:ext>
            </a:extLst>
          </p:cNvPr>
          <p:cNvSpPr>
            <a:spLocks noGrp="1"/>
          </p:cNvSpPr>
          <p:nvPr>
            <p:ph type="body" sz="quarter" idx="10" hasCustomPrompt="1"/>
          </p:nvPr>
        </p:nvSpPr>
        <p:spPr>
          <a:xfrm>
            <a:off x="5518150" y="6046788"/>
            <a:ext cx="5792992" cy="651192"/>
          </a:xfrm>
        </p:spPr>
        <p:txBody>
          <a:bodyPr/>
          <a:lstStyle>
            <a:lvl1pPr marL="0" indent="0">
              <a:buNone/>
              <a:defRPr sz="1000"/>
            </a:lvl1pPr>
          </a:lstStyle>
          <a:p>
            <a:pPr lvl="0"/>
            <a:r>
              <a:rPr lang="en-US" dirty="0"/>
              <a:t>Credit line FPO</a:t>
            </a:r>
          </a:p>
        </p:txBody>
      </p:sp>
      <p:sp>
        <p:nvSpPr>
          <p:cNvPr id="11" name="Picture Placeholder 10">
            <a:extLst>
              <a:ext uri="{FF2B5EF4-FFF2-40B4-BE49-F238E27FC236}">
                <a16:creationId xmlns:a16="http://schemas.microsoft.com/office/drawing/2014/main" id="{8A3226D5-00A8-E049-8469-4BFBE39DD467}"/>
              </a:ext>
            </a:extLst>
          </p:cNvPr>
          <p:cNvSpPr>
            <a:spLocks noGrp="1"/>
          </p:cNvSpPr>
          <p:nvPr>
            <p:ph type="pic" sz="quarter" idx="11"/>
          </p:nvPr>
        </p:nvSpPr>
        <p:spPr>
          <a:xfrm>
            <a:off x="5518150" y="1508815"/>
            <a:ext cx="5792788" cy="4404624"/>
          </a:xfrm>
        </p:spPr>
        <p:txBody>
          <a:bodyPr/>
          <a:lstStyle/>
          <a:p>
            <a:endParaRPr lang="en-US"/>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3" name="Content Placeholder 3"/>
          <p:cNvSpPr>
            <a:spLocks noGrp="1"/>
          </p:cNvSpPr>
          <p:nvPr>
            <p:ph idx="1" hasCustomPrompt="1"/>
          </p:nvPr>
        </p:nvSpPr>
        <p:spPr>
          <a:xfrm>
            <a:off x="921496" y="1461052"/>
            <a:ext cx="3181874" cy="4895328"/>
          </a:xfrm>
        </p:spPr>
        <p:txBody>
          <a:bodyPr>
            <a:normAutofit/>
          </a:bodyPr>
          <a:lstStyle>
            <a:lvl1pPr marL="0" indent="0">
              <a:buNone/>
              <a:defRPr sz="2200"/>
            </a:lvl1pPr>
            <a:lvl2pPr marL="457200" indent="0">
              <a:buNone/>
              <a:defRPr sz="2000"/>
            </a:lvl2pPr>
            <a:lvl3pPr marL="914400" indent="0">
              <a:buNone/>
              <a:defRPr sz="1800"/>
            </a:lvl3pPr>
            <a:lvl4pPr marL="1371600" indent="0">
              <a:buNone/>
              <a:defRPr sz="1600"/>
            </a:lvl4pPr>
            <a:lvl5pPr marL="1828800" indent="0">
              <a:buNone/>
              <a:defRPr sz="1600"/>
            </a:lvl5pPr>
            <a:lvl6pPr>
              <a:defRPr sz="1600"/>
            </a:lvl6pPr>
            <a:lvl7pPr>
              <a:defRPr sz="1600"/>
            </a:lvl7pPr>
            <a:lvl8pPr>
              <a:defRPr sz="1600"/>
            </a:lvl8pPr>
            <a:lvl9pPr>
              <a:defRPr sz="1600"/>
            </a:lvl9pPr>
          </a:lstStyle>
          <a:p>
            <a:pPr lvl="0"/>
            <a:r>
              <a:rPr lang="en-US" dirty="0"/>
              <a:t>Sample text</a:t>
            </a:r>
            <a:endParaRPr dirty="0"/>
          </a:p>
        </p:txBody>
      </p:sp>
      <p:sp>
        <p:nvSpPr>
          <p:cNvPr id="7" name="Content Placeholder 3">
            <a:extLst>
              <a:ext uri="{FF2B5EF4-FFF2-40B4-BE49-F238E27FC236}">
                <a16:creationId xmlns:a16="http://schemas.microsoft.com/office/drawing/2014/main" id="{40A1ED7B-82D7-5A47-A193-C7C24693D3C4}"/>
              </a:ext>
            </a:extLst>
          </p:cNvPr>
          <p:cNvSpPr>
            <a:spLocks noGrp="1"/>
          </p:cNvSpPr>
          <p:nvPr>
            <p:ph idx="10" hasCustomPrompt="1"/>
          </p:nvPr>
        </p:nvSpPr>
        <p:spPr>
          <a:xfrm>
            <a:off x="4487656" y="1461052"/>
            <a:ext cx="3181874" cy="4895328"/>
          </a:xfrm>
        </p:spPr>
        <p:txBody>
          <a:bodyPr>
            <a:normAutofit/>
          </a:bodyPr>
          <a:lstStyle>
            <a:lvl1pPr marL="0" indent="0">
              <a:buNone/>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Sample text</a:t>
            </a:r>
          </a:p>
        </p:txBody>
      </p:sp>
      <p:sp>
        <p:nvSpPr>
          <p:cNvPr id="8" name="Content Placeholder 3">
            <a:extLst>
              <a:ext uri="{FF2B5EF4-FFF2-40B4-BE49-F238E27FC236}">
                <a16:creationId xmlns:a16="http://schemas.microsoft.com/office/drawing/2014/main" id="{43872FE9-5E92-4F44-8A71-024A081C439C}"/>
              </a:ext>
            </a:extLst>
          </p:cNvPr>
          <p:cNvSpPr>
            <a:spLocks noGrp="1"/>
          </p:cNvSpPr>
          <p:nvPr>
            <p:ph idx="11" hasCustomPrompt="1"/>
          </p:nvPr>
        </p:nvSpPr>
        <p:spPr>
          <a:xfrm>
            <a:off x="8053816" y="1461052"/>
            <a:ext cx="3181874" cy="4895328"/>
          </a:xfrm>
        </p:spPr>
        <p:txBody>
          <a:bodyPr>
            <a:normAutofit/>
          </a:bodyPr>
          <a:lstStyle>
            <a:lvl1pPr marL="0" indent="0">
              <a:buNone/>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Sample text</a:t>
            </a:r>
          </a:p>
        </p:txBody>
      </p:sp>
    </p:spTree>
    <p:extLst>
      <p:ext uri="{BB962C8B-B14F-4D97-AF65-F5344CB8AC3E}">
        <p14:creationId xmlns:p14="http://schemas.microsoft.com/office/powerpoint/2010/main" val="311169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8"/>
          <p:cNvSpPr/>
          <p:nvPr/>
        </p:nvSpPr>
        <p:spPr>
          <a:xfrm>
            <a:off x="0" y="0"/>
            <a:ext cx="12188952" cy="118872"/>
          </a:xfrm>
          <a:prstGeom prst="rect">
            <a:avLst/>
          </a:prstGeom>
          <a:solidFill>
            <a:srgbClr val="FFC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0" i="0" dirty="0">
              <a:latin typeface="Arial" panose="020B0604020202020204" pitchFamily="34" charset="0"/>
            </a:endParaRPr>
          </a:p>
        </p:txBody>
      </p:sp>
      <p:sp>
        <p:nvSpPr>
          <p:cNvPr id="2" name="Title Placeholder 1"/>
          <p:cNvSpPr>
            <a:spLocks noGrp="1"/>
          </p:cNvSpPr>
          <p:nvPr>
            <p:ph type="title"/>
          </p:nvPr>
        </p:nvSpPr>
        <p:spPr bwMode="black">
          <a:xfrm>
            <a:off x="0" y="121033"/>
            <a:ext cx="12192000" cy="1002089"/>
          </a:xfrm>
          <a:prstGeom prst="rect">
            <a:avLst/>
          </a:prstGeom>
          <a:solidFill>
            <a:srgbClr val="003B74"/>
          </a:solidFill>
        </p:spPr>
        <p:txBody>
          <a:bodyPr vert="horz" lIns="914400" tIns="45720" rIns="914400" bIns="45720" rtlCol="0" anchor="ctr">
            <a:normAutofit/>
          </a:bodyPr>
          <a:lstStyle/>
          <a:p>
            <a:r>
              <a:rPr lang="en-US" dirty="0"/>
              <a:t>Click to edit Master title style</a:t>
            </a:r>
            <a:endParaRPr dirty="0"/>
          </a:p>
        </p:txBody>
      </p:sp>
      <p:sp>
        <p:nvSpPr>
          <p:cNvPr id="3" name="Text Placeholder 2"/>
          <p:cNvSpPr>
            <a:spLocks noGrp="1"/>
          </p:cNvSpPr>
          <p:nvPr>
            <p:ph type="body" idx="1"/>
          </p:nvPr>
        </p:nvSpPr>
        <p:spPr>
          <a:xfrm>
            <a:off x="891540" y="2203704"/>
            <a:ext cx="10435590" cy="398621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Rectangle 6">
            <a:extLst>
              <a:ext uri="{FF2B5EF4-FFF2-40B4-BE49-F238E27FC236}">
                <a16:creationId xmlns:a16="http://schemas.microsoft.com/office/drawing/2014/main" id="{21F38BD8-3F75-CE4C-AFEF-0C6B45F77F8C}"/>
              </a:ext>
            </a:extLst>
          </p:cNvPr>
          <p:cNvSpPr/>
          <p:nvPr userDrawn="1"/>
        </p:nvSpPr>
        <p:spPr>
          <a:xfrm rot="5400000">
            <a:off x="9544258" y="4245031"/>
            <a:ext cx="5010495" cy="215444"/>
          </a:xfrm>
          <a:prstGeom prst="rect">
            <a:avLst/>
          </a:prstGeom>
        </p:spPr>
        <p:txBody>
          <a:bodyPr wrap="square">
            <a:spAutoFit/>
          </a:bodyPr>
          <a:lstStyle/>
          <a:p>
            <a:r>
              <a:rPr lang="en-US" sz="800" dirty="0">
                <a:latin typeface="Arial" panose="020B0604020202020204" pitchFamily="34" charset="0"/>
                <a:cs typeface="Arial" panose="020B0604020202020204" pitchFamily="34" charset="0"/>
              </a:rPr>
              <a:t>Copyright © 2023 by Jones &amp; Bartlett Learning, LLC an Ascend Learning Company. </a:t>
            </a:r>
            <a:r>
              <a:rPr lang="en-US" sz="800" dirty="0" err="1">
                <a:latin typeface="Arial" panose="020B0604020202020204" pitchFamily="34" charset="0"/>
                <a:cs typeface="Arial" panose="020B0604020202020204" pitchFamily="34" charset="0"/>
              </a:rPr>
              <a:t>www.jblearning.com</a:t>
            </a:r>
            <a:endParaRPr 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0" r:id="rId3"/>
    <p:sldLayoutId id="2147483652" r:id="rId4"/>
    <p:sldLayoutId id="2147483653" r:id="rId5"/>
    <p:sldLayoutId id="2147483654"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5000"/>
        </a:lnSpc>
        <a:spcBef>
          <a:spcPct val="0"/>
        </a:spcBef>
        <a:buNone/>
        <a:defRPr sz="3000" b="1" kern="1200">
          <a:solidFill>
            <a:schemeClr val="bg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xml"/><Relationship Id="rId5" Type="http://schemas.openxmlformats.org/officeDocument/2006/relationships/image" Target="../media/image38.jpeg"/><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CF4F1586-DE6A-1A40-AEF4-23ADA41937E4}"/>
              </a:ext>
            </a:extLst>
          </p:cNvPr>
          <p:cNvSpPr>
            <a:spLocks noGrp="1"/>
          </p:cNvSpPr>
          <p:nvPr>
            <p:ph type="subTitle" idx="1"/>
          </p:nvPr>
        </p:nvSpPr>
        <p:spPr/>
        <p:txBody>
          <a:bodyPr/>
          <a:lstStyle/>
          <a:p>
            <a:r>
              <a:rPr lang="en-US" dirty="0"/>
              <a:t>CHAPTER 5</a:t>
            </a:r>
          </a:p>
        </p:txBody>
      </p:sp>
      <p:sp>
        <p:nvSpPr>
          <p:cNvPr id="19" name="Title 18">
            <a:extLst>
              <a:ext uri="{FF2B5EF4-FFF2-40B4-BE49-F238E27FC236}">
                <a16:creationId xmlns:a16="http://schemas.microsoft.com/office/drawing/2014/main" id="{A58A35F8-EA88-094E-8EAD-88FE6A07C447}"/>
              </a:ext>
            </a:extLst>
          </p:cNvPr>
          <p:cNvSpPr>
            <a:spLocks noGrp="1"/>
          </p:cNvSpPr>
          <p:nvPr>
            <p:ph type="ctrTitle"/>
          </p:nvPr>
        </p:nvSpPr>
        <p:spPr/>
        <p:txBody>
          <a:bodyPr/>
          <a:lstStyle/>
          <a:p>
            <a:r>
              <a:rPr lang="en-US" b="1" dirty="0"/>
              <a:t>Functional Programming in Scheme</a:t>
            </a:r>
            <a:endParaRPr lang="en-US" dirty="0"/>
          </a:p>
        </p:txBody>
      </p:sp>
      <p:pic>
        <p:nvPicPr>
          <p:cNvPr id="23" name="Picture Placeholder 22" descr="A photo shows the cover of the book Programming Languages: Concepts and Implementation, by Saverio Perugini.">
            <a:extLst>
              <a:ext uri="{FF2B5EF4-FFF2-40B4-BE49-F238E27FC236}">
                <a16:creationId xmlns:a16="http://schemas.microsoft.com/office/drawing/2014/main" id="{DE3B0E28-485E-BB45-B53C-65FC375BD23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p:blipFill>
        <p:spPr>
          <a:xfrm>
            <a:off x="6822142" y="-158764"/>
            <a:ext cx="5889548" cy="7185072"/>
          </a:xfrm>
        </p:spPr>
      </p:pic>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8FA214-024F-7945-972B-9E43175104CD}"/>
              </a:ext>
            </a:extLst>
          </p:cNvPr>
          <p:cNvSpPr>
            <a:spLocks noGrp="1"/>
          </p:cNvSpPr>
          <p:nvPr>
            <p:ph type="title"/>
          </p:nvPr>
        </p:nvSpPr>
        <p:spPr/>
        <p:txBody>
          <a:bodyPr/>
          <a:lstStyle/>
          <a:p>
            <a:r>
              <a:rPr lang="en-US" sz="3200" dirty="0"/>
              <a:t>Review of Recursion</a:t>
            </a:r>
            <a:endParaRPr lang="en-US" dirty="0"/>
          </a:p>
        </p:txBody>
      </p:sp>
      <p:sp>
        <p:nvSpPr>
          <p:cNvPr id="3" name="Content Placeholder 2">
            <a:extLst>
              <a:ext uri="{FF2B5EF4-FFF2-40B4-BE49-F238E27FC236}">
                <a16:creationId xmlns:a16="http://schemas.microsoft.com/office/drawing/2014/main" id="{6E9DAEA4-2697-9A46-8C1A-921D5C2D1598}"/>
              </a:ext>
            </a:extLst>
          </p:cNvPr>
          <p:cNvSpPr>
            <a:spLocks noGrp="1"/>
          </p:cNvSpPr>
          <p:nvPr>
            <p:ph idx="1"/>
          </p:nvPr>
        </p:nvSpPr>
        <p:spPr/>
        <p:txBody>
          <a:bodyPr>
            <a:normAutofit/>
          </a:bodyPr>
          <a:lstStyle/>
          <a:p>
            <a:pPr marL="457200" indent="-457200">
              <a:buFont typeface="+mj-lt"/>
              <a:buAutoNum type="arabicPeriod"/>
            </a:pPr>
            <a:r>
              <a:rPr lang="en-US" sz="2400" dirty="0"/>
              <a:t>Identify the smallest instance of the problem—the base case—and solve the problem for that case only.</a:t>
            </a:r>
          </a:p>
          <a:p>
            <a:pPr marL="457200" indent="-457200">
              <a:buFont typeface="+mj-lt"/>
              <a:buAutoNum type="arabicPeriod"/>
            </a:pPr>
            <a:r>
              <a:rPr lang="en-US" sz="2400" dirty="0"/>
              <a:t>Assume you already have a solution to the penultimate (in size) instance of the problem named </a:t>
            </a:r>
            <a:r>
              <a:rPr lang="en-US" sz="2400" dirty="0">
                <a:latin typeface="Courier New" panose="02070309020205020404" pitchFamily="49" charset="0"/>
                <a:cs typeface="Courier New" panose="02070309020205020404" pitchFamily="49" charset="0"/>
              </a:rPr>
              <a:t>n - 1</a:t>
            </a:r>
            <a:r>
              <a:rPr lang="en-US" sz="2400" dirty="0"/>
              <a:t>. Do not try to solve the problem for that instance. Remember, you are assuming it is already solved for that instance. Now given the solution for this </a:t>
            </a:r>
            <a:r>
              <a:rPr lang="en-US" sz="2400" dirty="0">
                <a:latin typeface="Courier New" panose="02070309020205020404" pitchFamily="49" charset="0"/>
                <a:cs typeface="Courier New" panose="02070309020205020404" pitchFamily="49" charset="0"/>
              </a:rPr>
              <a:t>n - 1</a:t>
            </a:r>
            <a:r>
              <a:rPr lang="en-US" sz="2400" dirty="0"/>
              <a:t> case, extend that solution for the case </a:t>
            </a:r>
            <a:r>
              <a:rPr lang="en-US" sz="2400" dirty="0">
                <a:latin typeface="Courier New" panose="02070309020205020404" pitchFamily="49" charset="0"/>
                <a:cs typeface="Courier New" panose="02070309020205020404" pitchFamily="49" charset="0"/>
              </a:rPr>
              <a:t>n</a:t>
            </a:r>
            <a:r>
              <a:rPr lang="en-US" sz="2400" dirty="0"/>
              <a:t>. This extension is much easier to conceive than an original solution to the problem for the </a:t>
            </a:r>
            <a:r>
              <a:rPr lang="en-US" sz="2400" dirty="0">
                <a:latin typeface="Courier New" panose="02070309020205020404" pitchFamily="49" charset="0"/>
                <a:cs typeface="Courier New" panose="02070309020205020404" pitchFamily="49" charset="0"/>
              </a:rPr>
              <a:t>n - 1</a:t>
            </a:r>
            <a:r>
              <a:rPr lang="en-US" sz="2400" dirty="0"/>
              <a:t> or </a:t>
            </a:r>
            <a:r>
              <a:rPr lang="en-US" sz="2400" dirty="0">
                <a:latin typeface="Courier New" panose="02070309020205020404" pitchFamily="49" charset="0"/>
                <a:cs typeface="Courier New" panose="02070309020205020404" pitchFamily="49" charset="0"/>
              </a:rPr>
              <a:t>n</a:t>
            </a:r>
            <a:r>
              <a:rPr lang="en-US" sz="2400" dirty="0"/>
              <a:t> cases.</a:t>
            </a:r>
          </a:p>
          <a:p>
            <a:pPr marL="0" indent="0" algn="ctr">
              <a:buNone/>
            </a:pPr>
            <a:r>
              <a:rPr lang="en-US" dirty="0"/>
              <a:t>See </a:t>
            </a:r>
            <a:r>
              <a:rPr lang="en-US" i="1" dirty="0"/>
              <a:t>Design Guideline 1: General Pattern of Recursion </a:t>
            </a:r>
            <a:r>
              <a:rPr lang="en-US" dirty="0"/>
              <a:t>in Table 5.7</a:t>
            </a:r>
          </a:p>
          <a:p>
            <a:pPr marL="0" indent="0">
              <a:buNone/>
            </a:pPr>
            <a:endParaRPr lang="en-US" sz="4400" dirty="0"/>
          </a:p>
        </p:txBody>
      </p:sp>
    </p:spTree>
    <p:extLst>
      <p:ext uri="{BB962C8B-B14F-4D97-AF65-F5344CB8AC3E}">
        <p14:creationId xmlns:p14="http://schemas.microsoft.com/office/powerpoint/2010/main" val="329629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Figure 5.1 List Box Representation of a Cons Cell</a:t>
            </a:r>
          </a:p>
        </p:txBody>
      </p:sp>
      <p:sp>
        <p:nvSpPr>
          <p:cNvPr id="7" name="Content Placeholder 2">
            <a:extLst>
              <a:ext uri="{FF2B5EF4-FFF2-40B4-BE49-F238E27FC236}">
                <a16:creationId xmlns:a16="http://schemas.microsoft.com/office/drawing/2014/main" id="{5B0DFF3D-A76B-6444-9399-8BA5FF0E3AAB}"/>
              </a:ext>
            </a:extLst>
          </p:cNvPr>
          <p:cNvSpPr>
            <a:spLocks noGrp="1"/>
          </p:cNvSpPr>
          <p:nvPr>
            <p:ph sz="half" idx="1"/>
          </p:nvPr>
        </p:nvSpPr>
        <p:spPr>
          <a:xfrm>
            <a:off x="891540" y="1435068"/>
            <a:ext cx="4855464" cy="4729436"/>
          </a:xfrm>
        </p:spPr>
        <p:txBody>
          <a:bodyPr>
            <a:noAutofit/>
          </a:bodyPr>
          <a:lstStyle/>
          <a:p>
            <a:r>
              <a:rPr lang="en-US" dirty="0"/>
              <a:t>The </a:t>
            </a:r>
            <a:r>
              <a:rPr lang="en-US" dirty="0" err="1">
                <a:latin typeface="Courier New" panose="02070309020205020404" pitchFamily="49" charset="0"/>
                <a:cs typeface="Courier New" panose="02070309020205020404" pitchFamily="49" charset="0"/>
              </a:rPr>
              <a:t>cdr</a:t>
            </a:r>
            <a:r>
              <a:rPr lang="en-US" dirty="0"/>
              <a:t> is a pointer to the tail of the list as a list.</a:t>
            </a:r>
          </a:p>
        </p:txBody>
      </p:sp>
      <p:sp>
        <p:nvSpPr>
          <p:cNvPr id="8" name="Content Placeholder 2">
            <a:extLst>
              <a:ext uri="{FF2B5EF4-FFF2-40B4-BE49-F238E27FC236}">
                <a16:creationId xmlns:a16="http://schemas.microsoft.com/office/drawing/2014/main" id="{13867195-EFD8-CE46-B26D-6B3D8BEF60DC}"/>
              </a:ext>
            </a:extLst>
          </p:cNvPr>
          <p:cNvSpPr txBox="1">
            <a:spLocks/>
          </p:cNvSpPr>
          <p:nvPr/>
        </p:nvSpPr>
        <p:spPr>
          <a:xfrm>
            <a:off x="891540" y="2236658"/>
            <a:ext cx="4319287" cy="213106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a:t>The </a:t>
            </a:r>
            <a:r>
              <a:rPr lang="en-US" dirty="0">
                <a:latin typeface="Courier New" panose="02070309020205020404" pitchFamily="49" charset="0"/>
                <a:cs typeface="Courier New" panose="02070309020205020404" pitchFamily="49" charset="0"/>
              </a:rPr>
              <a:t>car </a:t>
            </a:r>
            <a:r>
              <a:rPr lang="en-US" dirty="0"/>
              <a:t>is</a:t>
            </a:r>
            <a:r>
              <a:rPr lang="en-US" dirty="0">
                <a:latin typeface="Courier New" panose="02070309020205020404" pitchFamily="49" charset="0"/>
                <a:cs typeface="Courier New" panose="02070309020205020404" pitchFamily="49" charset="0"/>
              </a:rPr>
              <a:t> </a:t>
            </a:r>
            <a:r>
              <a:rPr lang="en-US" dirty="0"/>
              <a:t>a pointer to the head of the list as an atom or a list.</a:t>
            </a:r>
          </a:p>
          <a:p>
            <a:r>
              <a:rPr lang="en-US" dirty="0"/>
              <a:t>In Racket, there are equivalent functions (first L) and (rest L) </a:t>
            </a:r>
          </a:p>
        </p:txBody>
      </p:sp>
      <p:pic>
        <p:nvPicPr>
          <p:cNvPr id="1026" name="Picture 2" descr="An illustration of a pair of horizontally adjacent square boxes, each with a dot in the middle. An arrow from the dot in the square on the left leads to head or c a r, and an arrow from the dot in the square on the right leads to tail or c d 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925" y="1435068"/>
            <a:ext cx="1669867" cy="2282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65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Figure 5.2</a:t>
            </a:r>
            <a:r>
              <a:rPr lang="en-US" dirty="0">
                <a:latin typeface="Courier New" panose="02070309020205020404" pitchFamily="49" charset="0"/>
                <a:cs typeface="Courier New" panose="02070309020205020404" pitchFamily="49" charset="0"/>
              </a:rPr>
              <a:t>'(a b) = '(a . (b))</a:t>
            </a:r>
          </a:p>
        </p:txBody>
      </p:sp>
      <p:pic>
        <p:nvPicPr>
          <p:cNvPr id="2050" name="Picture 2" descr="The list-box consists of two pairs of horizontally adjacent square boxes, one on the top and the other at the bottom. In the box pair on the top, an arrow from the dot in the center of the box on the left leads to a, and another arrow from the dot in the center of the box on the right leads to the box pair at the bottom. In the box pair at the bottom, an arrow from the dot in the center of the box on the left leads to b, and a diagonal line goes from the bottom left corner to the top right corner of the box on the right.&#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4416" y="1530497"/>
            <a:ext cx="2585657" cy="3714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55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a:xfrm>
            <a:off x="0" y="0"/>
            <a:ext cx="12192000" cy="1002089"/>
          </a:xfrm>
        </p:spPr>
        <p:txBody>
          <a:bodyPr/>
          <a:lstStyle/>
          <a:p>
            <a:r>
              <a:rPr lang="en-US" dirty="0"/>
              <a:t>Figure 5.3</a:t>
            </a:r>
            <a:r>
              <a:rPr lang="en-US" dirty="0">
                <a:latin typeface="Courier New" panose="02070309020205020404" pitchFamily="49" charset="0"/>
                <a:cs typeface="Courier New" panose="02070309020205020404" pitchFamily="49" charset="0"/>
              </a:rPr>
              <a:t>'</a:t>
            </a:r>
            <a:r>
              <a:rPr lang="pt-BR" dirty="0">
                <a:latin typeface="Courier New" panose="02070309020205020404" pitchFamily="49" charset="0"/>
                <a:cs typeface="Courier New" panose="02070309020205020404" pitchFamily="49" charset="0"/>
              </a:rPr>
              <a:t>(a b c) = </a:t>
            </a:r>
            <a:r>
              <a:rPr lang="en-US" dirty="0">
                <a:latin typeface="Courier New" panose="02070309020205020404" pitchFamily="49" charset="0"/>
                <a:cs typeface="Courier New" panose="02070309020205020404" pitchFamily="49" charset="0"/>
              </a:rPr>
              <a:t>'</a:t>
            </a:r>
            <a:r>
              <a:rPr lang="pt-BR" dirty="0">
                <a:latin typeface="Courier New" panose="02070309020205020404" pitchFamily="49" charset="0"/>
                <a:cs typeface="Courier New" panose="02070309020205020404" pitchFamily="49" charset="0"/>
              </a:rPr>
              <a:t>(a . (b c)) = </a:t>
            </a:r>
            <a:br>
              <a:rPr lang="pt-BR"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r>
              <a:rPr lang="pt-BR" dirty="0">
                <a:latin typeface="Courier New" panose="02070309020205020404" pitchFamily="49" charset="0"/>
                <a:cs typeface="Courier New" panose="02070309020205020404" pitchFamily="49" charset="0"/>
              </a:rPr>
              <a:t>(a . (b . (c))) </a:t>
            </a:r>
            <a:endParaRPr lang="en-US" dirty="0">
              <a:latin typeface="Courier New" panose="02070309020205020404" pitchFamily="49" charset="0"/>
              <a:cs typeface="Courier New" panose="02070309020205020404" pitchFamily="49" charset="0"/>
            </a:endParaRPr>
          </a:p>
        </p:txBody>
      </p:sp>
      <p:pic>
        <p:nvPicPr>
          <p:cNvPr id="3074" name="Picture 2" descr="The illustration consists of three pairs of horizontally adjacent square boxes, one on the top, one in the middle, and the one at the bottom. In the box pair on the top, an arrow from the dot in the center of the box on the left leads to a, and another arrow from the dot in the center of the box on the right leads to the box pair in the middle. In the box pair in the middle, an arrow from the dot in the center of the box on the left leads to b, and another arrow from the dot in the center of the box on the right leads to the box pair at the bottom. In the box pair at the bottom, an arrow from the dot in the center of the box on the left leads to c, and a diagonal line goes from the bottom left corner to the top right corner of the box on the right.&#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1346" y="1606631"/>
            <a:ext cx="2846479" cy="4532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68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Figure 5.4 </a:t>
            </a:r>
            <a:r>
              <a:rPr lang="en-US" dirty="0">
                <a:latin typeface="Courier New" panose="02070309020205020404" pitchFamily="49" charset="0"/>
                <a:cs typeface="Courier New" panose="02070309020205020404" pitchFamily="49" charset="0"/>
              </a:rPr>
              <a:t>'(a . b)</a:t>
            </a:r>
            <a:endParaRPr lang="en-US" dirty="0"/>
          </a:p>
        </p:txBody>
      </p:sp>
      <p:pic>
        <p:nvPicPr>
          <p:cNvPr id="4098" name="Picture 2" descr="An illustration of a pair of horizontally adjacent square boxes, each with a dot in the middle. An arrow from the dot in the square on the left leads to a, and an arrow from the dot in the square on the right leads to b.&#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662" y="1507748"/>
            <a:ext cx="2017684" cy="2374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39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normAutofit/>
          </a:bodyPr>
          <a:lstStyle/>
          <a:p>
            <a:r>
              <a:rPr lang="en-US" sz="2800" dirty="0"/>
              <a:t>Figure 5.5</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t>
            </a:r>
            <a:r>
              <a:rPr lang="pt-BR" sz="2000" dirty="0">
                <a:latin typeface="Courier New" panose="02070309020205020404" pitchFamily="49" charset="0"/>
                <a:cs typeface="Courier New" panose="02070309020205020404" pitchFamily="49" charset="0"/>
              </a:rPr>
              <a:t>((a) (b) ((</a:t>
            </a:r>
            <a:r>
              <a:rPr lang="pt-BR" sz="2000" dirty="0" err="1">
                <a:latin typeface="Courier New" panose="02070309020205020404" pitchFamily="49" charset="0"/>
                <a:cs typeface="Courier New" panose="02070309020205020404" pitchFamily="49" charset="0"/>
              </a:rPr>
              <a:t>c</a:t>
            </a:r>
            <a:r>
              <a:rPr lang="pt-BR" sz="2000" dirty="0">
                <a:latin typeface="Courier New" panose="02070309020205020404" pitchFamily="49" charset="0"/>
                <a:cs typeface="Courier New" panose="02070309020205020404" pitchFamily="49" charset="0"/>
              </a:rPr>
              <a:t>))) = </a:t>
            </a:r>
            <a:r>
              <a:rPr lang="en-US" sz="2000" dirty="0">
                <a:latin typeface="Courier New" panose="02070309020205020404" pitchFamily="49" charset="0"/>
                <a:cs typeface="Courier New" panose="02070309020205020404" pitchFamily="49" charset="0"/>
              </a:rPr>
              <a:t>' </a:t>
            </a:r>
            <a:r>
              <a:rPr lang="pt-BR" sz="2000" dirty="0">
                <a:latin typeface="Courier New" panose="02070309020205020404" pitchFamily="49" charset="0"/>
                <a:cs typeface="Courier New" panose="02070309020205020404" pitchFamily="49" charset="0"/>
              </a:rPr>
              <a:t>((a) . ((b) ((</a:t>
            </a:r>
            <a:r>
              <a:rPr lang="pt-BR" sz="2000" dirty="0" err="1">
                <a:latin typeface="Courier New" panose="02070309020205020404" pitchFamily="49" charset="0"/>
                <a:cs typeface="Courier New" panose="02070309020205020404" pitchFamily="49" charset="0"/>
              </a:rPr>
              <a:t>c</a:t>
            </a:r>
            <a:r>
              <a:rPr lang="pt-BR" sz="2000" dirty="0">
                <a:latin typeface="Courier New" panose="02070309020205020404" pitchFamily="49" charset="0"/>
                <a:cs typeface="Courier New" panose="02070309020205020404" pitchFamily="49" charset="0"/>
              </a:rPr>
              <a:t>)))) = </a:t>
            </a:r>
            <a:r>
              <a:rPr lang="en-US" sz="2000" dirty="0">
                <a:latin typeface="Courier New" panose="02070309020205020404" pitchFamily="49" charset="0"/>
                <a:cs typeface="Courier New" panose="02070309020205020404" pitchFamily="49" charset="0"/>
              </a:rPr>
              <a:t>' </a:t>
            </a:r>
            <a:r>
              <a:rPr lang="pt-BR" sz="2000" dirty="0">
                <a:latin typeface="Courier New" panose="02070309020205020404" pitchFamily="49" charset="0"/>
                <a:cs typeface="Courier New" panose="02070309020205020404" pitchFamily="49" charset="0"/>
              </a:rPr>
              <a:t>((a) . ((b) . (((c)))))</a:t>
            </a:r>
            <a:endParaRPr lang="en-US" sz="2000" dirty="0">
              <a:latin typeface="Courier New" panose="02070309020205020404" pitchFamily="49" charset="0"/>
              <a:cs typeface="Courier New" panose="02070309020205020404" pitchFamily="49" charset="0"/>
            </a:endParaRPr>
          </a:p>
        </p:txBody>
      </p:sp>
      <p:pic>
        <p:nvPicPr>
          <p:cNvPr id="5122" name="Picture 2" descr="Each box pair consists of horizontally adjacent square boxes. In the box pair on the top left side, an arrow from the dot in the center of the box on the left leads to the box pair on the bottom left side, and an arrow from the dot in the center of the box on the right leads to the box pair on the top middle side. In the box pair on the bottom left side, an arrow from the dot in the center of the left leads to a, and a diagonal line goes from the bottom left corner to the top right corner of the box on the right. In the box pair on the middle top side, an arrow from the dot in the center of the box on the left leads to the box pair in the middle bottom side, and an arrow from the dot in the center of the box on the right leads to the box pair on the top right side. In the box pair on the middle bottom side, an arrow from the dot in the center of the left leads to b, and a diagonal line goes from the bottom left corner to the top right corner of the box on the right. In the box pair on the top right side, an arrow from the dot in the center of the box on the left leads to the box pair on the bottom right side, and a diagonal line goes from the bottom left corner to the top right corner of the box on the right. In the box pair on the bottom right side, an arrow from the dot in the center of the box on the left leads to the box pair below, and a diagonal line goes from the bottom left corner to the top right corner of the box on the right. In the box pair below, an arrow from the dot in the center of the left leads to c, and a diagonal line goes from the bottom left corner to the top right corner of the box on the right.&#10;" title="An illustration of seven box pai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297" y="1503133"/>
            <a:ext cx="5731497" cy="4599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25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Figure 5.6</a:t>
            </a:r>
            <a:r>
              <a:rPr lang="en-US" dirty="0">
                <a:latin typeface="Courier New" panose="02070309020205020404" pitchFamily="49" charset="0"/>
                <a:cs typeface="Courier New" panose="02070309020205020404" pitchFamily="49" charset="0"/>
              </a:rPr>
              <a:t> '(((a) b) c)</a:t>
            </a:r>
          </a:p>
        </p:txBody>
      </p:sp>
      <p:pic>
        <p:nvPicPr>
          <p:cNvPr id="6146" name="Picture 2" descr="Each box pair consists of horizontally adjacent square boxes. In the box pair on the top left side, an arrow from the dot in the center of the box on the left leads to the box pair on the middle left side, and an arrow from the dot in the center of the box on the right leads to the box pair on the top right side. In the box pair on the top right side, an arrow from the dot in the center of the left leads to c, and a diagonal line goes from the bottom left corner to the top right corner of the box on the right. In the box pair on the middle left side, an arrow from the dot in the center of the box on the left leads to the box pair on the bottom left side, and an arrow from the dot in the center of the box on the right leads to the box pair on the middle right side. In the box pair on the middle right side, an arrow from the dot in the center of the left leads to b, and a diagonal line goes from the bottom left corner to the top right corner of the box on the right. In the box pair on the bottom right side, an arrow from the dot in the center of the left leads to a, and a diagonal line goes from the bottom left corner to the top right corner of the box on the right.&#10;" title="An illustration of five box pair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951" y="1546209"/>
            <a:ext cx="3176833" cy="455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03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normAutofit/>
          </a:bodyPr>
          <a:lstStyle/>
          <a:p>
            <a:r>
              <a:rPr lang="pt-BR" sz="2800" dirty="0"/>
              <a:t>Figure 5.7</a:t>
            </a:r>
            <a:br>
              <a:rPr lang="pt-BR" sz="2400" dirty="0">
                <a:latin typeface="Courier New" panose="02070309020205020404" pitchFamily="49" charset="0"/>
                <a:cs typeface="Courier New" panose="02070309020205020404" pitchFamily="49" charset="0"/>
              </a:rPr>
            </a:br>
            <a:r>
              <a:rPr lang="pt-BR" sz="2400" dirty="0">
                <a:latin typeface="Courier New" panose="02070309020205020404" pitchFamily="49" charset="0"/>
                <a:cs typeface="Courier New" panose="02070309020205020404" pitchFamily="49" charset="0"/>
              </a:rPr>
              <a:t>'((a b) c) = ' (((a) b) . (</a:t>
            </a:r>
            <a:r>
              <a:rPr lang="pt-BR" sz="2400" dirty="0" err="1">
                <a:latin typeface="Courier New" panose="02070309020205020404" pitchFamily="49" charset="0"/>
                <a:cs typeface="Courier New" panose="02070309020205020404" pitchFamily="49" charset="0"/>
              </a:rPr>
              <a:t>c</a:t>
            </a:r>
            <a:r>
              <a:rPr lang="pt-BR" sz="2400" dirty="0">
                <a:latin typeface="Courier New" panose="02070309020205020404" pitchFamily="49" charset="0"/>
                <a:cs typeface="Courier New" panose="02070309020205020404" pitchFamily="49" charset="0"/>
              </a:rPr>
              <a:t>)) = ' (((a) . (b)) . (c))</a:t>
            </a:r>
            <a:endParaRPr lang="en-US" sz="2400" dirty="0">
              <a:latin typeface="Courier New" panose="02070309020205020404" pitchFamily="49" charset="0"/>
              <a:cs typeface="Courier New" panose="02070309020205020404" pitchFamily="49" charset="0"/>
            </a:endParaRPr>
          </a:p>
        </p:txBody>
      </p:sp>
      <p:pic>
        <p:nvPicPr>
          <p:cNvPr id="7170" name="Picture 2" descr="Each box pair consists of horizontally adjacent square boxes. In the box pair on the top left side, an arrow from the dot in the center of the box on the left leads to the box pair on the bottom left side, and an arrow from the dot in the center of the box on the right leads to the box pair on the top right side. In the box pair on the top right side, an arrow from the dot in the center of the left leads to c, and a diagonal line goes from the bottom left corner to the top right corner of the box on the right. In the box pair on the bottom left side, an arrow from the dot in the center of the box on the left leads to a, and an arrow from the dot in the center of the box on the right leads to the box pair on the bottom right side. In the box pair on the bottom right side, an arrow from the dot in the center of the left leads to b, and a diagonal line goes from the bottom left corner to the top right corner of the box on the right.&#10;" title="An illustration of four box pair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936" y="1506995"/>
            <a:ext cx="3286770" cy="3392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1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Figure 5.8</a:t>
            </a:r>
            <a:r>
              <a:rPr lang="en-US" dirty="0">
                <a:latin typeface="Courier New" panose="02070309020205020404" pitchFamily="49" charset="0"/>
                <a:cs typeface="Courier New" panose="02070309020205020404" pitchFamily="49" charset="0"/>
              </a:rPr>
              <a:t> '((a . b) . c)</a:t>
            </a:r>
          </a:p>
        </p:txBody>
      </p:sp>
      <p:pic>
        <p:nvPicPr>
          <p:cNvPr id="8194" name="Picture 2" descr="Each pair consists of horizontally adjacent square boxes and is one below the other. In the box pair on the top, an arrow from the dot in the center of the box on the left leads to the box pair on the bottom, and an arrow from the dot in the center of the box on the right leads c. In the box pair at the bottom, an arrow from the dot in the center of the box on the left leads to a, and an arrow from the dot in the center of the box on the right leads to b.&#10;" title="An illustration of two box pai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3464" y="1577730"/>
            <a:ext cx="2324901" cy="3149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04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6DC86-E3D6-B842-AD17-A9006FADAE70}"/>
              </a:ext>
            </a:extLst>
          </p:cNvPr>
          <p:cNvSpPr>
            <a:spLocks noGrp="1"/>
          </p:cNvSpPr>
          <p:nvPr>
            <p:ph type="title"/>
          </p:nvPr>
        </p:nvSpPr>
        <p:spPr/>
        <p:txBody>
          <a:bodyPr/>
          <a:lstStyle/>
          <a:p>
            <a:r>
              <a:rPr lang="en-US" sz="2800" dirty="0"/>
              <a:t>5.6.1 A List </a:t>
            </a:r>
            <a:r>
              <a:rPr lang="en-US" sz="2800" dirty="0">
                <a:latin typeface="Courier New" panose="02070309020205020404" pitchFamily="49" charset="0"/>
                <a:cs typeface="Courier New" panose="02070309020205020404" pitchFamily="49" charset="0"/>
              </a:rPr>
              <a:t>length1</a:t>
            </a:r>
            <a:r>
              <a:rPr lang="en-US" sz="2800" dirty="0"/>
              <a:t> Function</a:t>
            </a:r>
            <a:endParaRPr lang="en-US" dirty="0"/>
          </a:p>
        </p:txBody>
      </p:sp>
      <p:sp>
        <p:nvSpPr>
          <p:cNvPr id="3" name="Content Placeholder 2">
            <a:extLst>
              <a:ext uri="{FF2B5EF4-FFF2-40B4-BE49-F238E27FC236}">
                <a16:creationId xmlns:a16="http://schemas.microsoft.com/office/drawing/2014/main" id="{DE69CFC6-6AD3-E64C-9543-BFA802A4F2D7}"/>
              </a:ext>
            </a:extLst>
          </p:cNvPr>
          <p:cNvSpPr>
            <a:spLocks noGrp="1"/>
          </p:cNvSpPr>
          <p:nvPr>
            <p:ph idx="1"/>
          </p:nvPr>
        </p:nvSpPr>
        <p:spPr>
          <a:xfrm>
            <a:off x="925830" y="1490870"/>
            <a:ext cx="10287000" cy="717309"/>
          </a:xfrm>
        </p:spPr>
        <p:txBody>
          <a:bodyPr/>
          <a:lstStyle/>
          <a:p>
            <a:r>
              <a:rPr lang="en-US" dirty="0">
                <a:latin typeface="Courier New" panose="02070309020205020404" pitchFamily="49" charset="0"/>
                <a:cs typeface="Courier New" panose="02070309020205020404" pitchFamily="49" charset="0"/>
              </a:rPr>
              <a:t>length:</a:t>
            </a:r>
            <a:r>
              <a:rPr lang="en-US" dirty="0"/>
              <a:t> given a list, returns the length of the list:</a:t>
            </a:r>
          </a:p>
        </p:txBody>
      </p:sp>
      <p:pic>
        <p:nvPicPr>
          <p:cNvPr id="1026" name="Picture 2" descr="The code lines are as follows. Line 1. Left parenthesis, define length 1. Line 2. Left parenthesis, lambda, left parenthesis, l, right parenthesis. Line 3. Left parenthesis, c o n d. Line 4. Left parenthesis, null, question mark, l, right parenthesis, 0, right parenthesis. Line 5. Left parenthesis, else, left parenthesis, plus 1, left parenthesis, length 1, left parenthesis, c d r l, right parenthesis, right parenthesis, right parenthesis, right parenthesis, right parenthesis, right parenthesis, right parenthesis." title="A set of five code lines in Scheme with the function length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2992" y="2148114"/>
            <a:ext cx="5769455" cy="128088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0776D49-DC23-9541-9BAB-0BC323B2C456}"/>
              </a:ext>
            </a:extLst>
          </p:cNvPr>
          <p:cNvSpPr txBox="1">
            <a:spLocks/>
          </p:cNvSpPr>
          <p:nvPr/>
        </p:nvSpPr>
        <p:spPr>
          <a:xfrm>
            <a:off x="891540" y="4291167"/>
            <a:ext cx="10287000" cy="71730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a:t>Built-in Scheme predicate </a:t>
            </a:r>
            <a:r>
              <a:rPr lang="en-US" dirty="0">
                <a:latin typeface="Courier New" panose="02070309020205020404" pitchFamily="49" charset="0"/>
                <a:cs typeface="Courier New" panose="02070309020205020404" pitchFamily="49" charset="0"/>
              </a:rPr>
              <a:t>null?</a:t>
            </a:r>
            <a:r>
              <a:rPr lang="en-US" dirty="0"/>
              <a:t> returns </a:t>
            </a:r>
            <a:r>
              <a:rPr lang="en-US" dirty="0">
                <a:latin typeface="Courier New" panose="02070309020205020404" pitchFamily="49" charset="0"/>
                <a:cs typeface="Courier New" panose="02070309020205020404" pitchFamily="49" charset="0"/>
              </a:rPr>
              <a:t>#t</a:t>
            </a:r>
            <a:r>
              <a:rPr lang="en-US" dirty="0"/>
              <a:t> if its argument is an empty list and </a:t>
            </a:r>
            <a:r>
              <a:rPr lang="en-US" dirty="0">
                <a:latin typeface="Courier New" panose="02070309020205020404" pitchFamily="49" charset="0"/>
                <a:cs typeface="Courier New" panose="02070309020205020404" pitchFamily="49" charset="0"/>
              </a:rPr>
              <a:t>#f</a:t>
            </a:r>
            <a:r>
              <a:rPr lang="en-US" dirty="0"/>
              <a:t> otherwise.</a:t>
            </a:r>
          </a:p>
          <a:p>
            <a:r>
              <a:rPr lang="en-US" dirty="0"/>
              <a:t>Editorial note: Any length function requires linear time (each item must be counted). This version also requires linear space. </a:t>
            </a:r>
          </a:p>
          <a:p>
            <a:endParaRPr lang="en-US" dirty="0"/>
          </a:p>
        </p:txBody>
      </p:sp>
    </p:spTree>
    <p:extLst>
      <p:ext uri="{BB962C8B-B14F-4D97-AF65-F5344CB8AC3E}">
        <p14:creationId xmlns:p14="http://schemas.microsoft.com/office/powerpoint/2010/main" val="420634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4BAA-ECE3-8044-9C88-CE7CBB55FB70}"/>
              </a:ext>
            </a:extLst>
          </p:cNvPr>
          <p:cNvSpPr>
            <a:spLocks noGrp="1"/>
          </p:cNvSpPr>
          <p:nvPr>
            <p:ph type="title"/>
          </p:nvPr>
        </p:nvSpPr>
        <p:spPr/>
        <p:txBody>
          <a:bodyPr/>
          <a:lstStyle/>
          <a:p>
            <a:r>
              <a:rPr lang="en-US" b="1" dirty="0"/>
              <a:t>Chapter 5: Functional Programming in Scheme</a:t>
            </a:r>
          </a:p>
        </p:txBody>
      </p:sp>
      <p:sp>
        <p:nvSpPr>
          <p:cNvPr id="3" name="Content Placeholder 2">
            <a:extLst>
              <a:ext uri="{FF2B5EF4-FFF2-40B4-BE49-F238E27FC236}">
                <a16:creationId xmlns:a16="http://schemas.microsoft.com/office/drawing/2014/main" id="{B0A87C0E-C929-6145-9805-F058E2C23A70}"/>
              </a:ext>
            </a:extLst>
          </p:cNvPr>
          <p:cNvSpPr>
            <a:spLocks noGrp="1"/>
          </p:cNvSpPr>
          <p:nvPr>
            <p:ph idx="1"/>
          </p:nvPr>
        </p:nvSpPr>
        <p:spPr>
          <a:xfrm>
            <a:off x="838200" y="1520253"/>
            <a:ext cx="10515600" cy="3553771"/>
          </a:xfrm>
        </p:spPr>
        <p:txBody>
          <a:bodyPr>
            <a:normAutofit/>
          </a:bodyPr>
          <a:lstStyle/>
          <a:p>
            <a:pPr marL="0" indent="0">
              <a:buNone/>
            </a:pPr>
            <a:r>
              <a:rPr lang="en-US" dirty="0"/>
              <a:t> </a:t>
            </a:r>
            <a:r>
              <a:rPr lang="en-US" i="1" dirty="0"/>
              <a:t>[L]earning Lisp will teach you more than just a new language—it will teach you new and more powerful ways of thinking about programs.</a:t>
            </a:r>
          </a:p>
          <a:p>
            <a:pPr marL="0" indent="0" algn="r">
              <a:buNone/>
            </a:pPr>
            <a:r>
              <a:rPr lang="en-US" dirty="0"/>
              <a:t>— Paul Graham</a:t>
            </a:r>
          </a:p>
          <a:p>
            <a:pPr marL="0" indent="0" algn="r">
              <a:buNone/>
            </a:pPr>
            <a:endParaRPr lang="en-US" dirty="0"/>
          </a:p>
          <a:p>
            <a:pPr marL="0" indent="0">
              <a:buNone/>
            </a:pPr>
            <a:r>
              <a:rPr lang="en-US" i="1" dirty="0"/>
              <a:t>A programming language that doesn’t change how you think about programming isn’t worth knowing. </a:t>
            </a:r>
          </a:p>
          <a:p>
            <a:pPr marL="0" indent="0" algn="r">
              <a:buNone/>
            </a:pPr>
            <a:r>
              <a:rPr lang="en-US" dirty="0"/>
              <a:t>-- Alan Perlis</a:t>
            </a:r>
          </a:p>
          <a:p>
            <a:pPr marL="0" indent="0">
              <a:buNone/>
            </a:pPr>
            <a:endParaRPr lang="en-US" dirty="0"/>
          </a:p>
        </p:txBody>
      </p:sp>
      <p:sp>
        <p:nvSpPr>
          <p:cNvPr id="4" name="TextBox 3">
            <a:extLst>
              <a:ext uri="{FF2B5EF4-FFF2-40B4-BE49-F238E27FC236}">
                <a16:creationId xmlns:a16="http://schemas.microsoft.com/office/drawing/2014/main" id="{1AE54D6B-93D6-2944-A1E0-891A011A8800}"/>
              </a:ext>
            </a:extLst>
          </p:cNvPr>
          <p:cNvSpPr txBox="1"/>
          <p:nvPr/>
        </p:nvSpPr>
        <p:spPr>
          <a:xfrm>
            <a:off x="838200" y="5126477"/>
            <a:ext cx="10515601" cy="954107"/>
          </a:xfrm>
          <a:prstGeom prst="rect">
            <a:avLst/>
          </a:prstGeom>
          <a:noFill/>
        </p:spPr>
        <p:txBody>
          <a:bodyPr wrap="square" rtlCol="0">
            <a:spAutoFit/>
          </a:bodyPr>
          <a:lstStyle/>
          <a:p>
            <a:r>
              <a:rPr lang="en-US" sz="2800" dirty="0"/>
              <a:t>Functional programs operate by returning values rather than modifying variables—which is how imperative programs work.</a:t>
            </a:r>
            <a:endParaRPr lang="en-US" dirty="0"/>
          </a:p>
        </p:txBody>
      </p:sp>
    </p:spTree>
    <p:extLst>
      <p:ext uri="{BB962C8B-B14F-4D97-AF65-F5344CB8AC3E}">
        <p14:creationId xmlns:p14="http://schemas.microsoft.com/office/powerpoint/2010/main" val="416064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87EF20-07C0-3940-A23F-96F2E6C67D04}"/>
              </a:ext>
            </a:extLst>
          </p:cNvPr>
          <p:cNvSpPr>
            <a:spLocks noGrp="1"/>
          </p:cNvSpPr>
          <p:nvPr>
            <p:ph type="title"/>
          </p:nvPr>
        </p:nvSpPr>
        <p:spPr/>
        <p:txBody>
          <a:bodyPr/>
          <a:lstStyle/>
          <a:p>
            <a:r>
              <a:rPr lang="en-US" dirty="0"/>
              <a:t>5.6.2 Run-Time Complexity: </a:t>
            </a:r>
            <a:r>
              <a:rPr lang="en-US" dirty="0">
                <a:latin typeface="Courier New" panose="02070309020205020404" pitchFamily="49" charset="0"/>
                <a:cs typeface="Courier New" panose="02070309020205020404" pitchFamily="49" charset="0"/>
              </a:rPr>
              <a:t>append</a:t>
            </a:r>
            <a:r>
              <a:rPr lang="en-US" dirty="0"/>
              <a:t> and </a:t>
            </a:r>
            <a:r>
              <a:rPr lang="en-US" dirty="0">
                <a:latin typeface="Courier New" panose="02070309020205020404" pitchFamily="49" charset="0"/>
                <a:cs typeface="Courier New" panose="02070309020205020404" pitchFamily="49" charset="0"/>
              </a:rPr>
              <a:t>reverse </a:t>
            </a:r>
            <a:br>
              <a:rPr lang="en-US" dirty="0">
                <a:latin typeface="Courier New" panose="02070309020205020404" pitchFamily="49" charset="0"/>
                <a:cs typeface="Courier New" panose="02070309020205020404" pitchFamily="49" charset="0"/>
              </a:rPr>
            </a:br>
            <a:r>
              <a:rPr lang="en-US" sz="2000" dirty="0"/>
              <a:t>(1 of 4)</a:t>
            </a:r>
          </a:p>
        </p:txBody>
      </p:sp>
      <p:sp>
        <p:nvSpPr>
          <p:cNvPr id="3" name="Content Placeholder 2">
            <a:extLst>
              <a:ext uri="{FF2B5EF4-FFF2-40B4-BE49-F238E27FC236}">
                <a16:creationId xmlns:a16="http://schemas.microsoft.com/office/drawing/2014/main" id="{6E9DAEA4-2697-9A46-8C1A-921D5C2D1598}"/>
              </a:ext>
            </a:extLst>
          </p:cNvPr>
          <p:cNvSpPr>
            <a:spLocks noGrp="1"/>
          </p:cNvSpPr>
          <p:nvPr>
            <p:ph idx="1"/>
          </p:nvPr>
        </p:nvSpPr>
        <p:spPr>
          <a:xfrm>
            <a:off x="925830" y="1490871"/>
            <a:ext cx="10287000" cy="678398"/>
          </a:xfrm>
        </p:spPr>
        <p:txBody>
          <a:bodyPr>
            <a:normAutofit/>
          </a:bodyPr>
          <a:lstStyle/>
          <a:p>
            <a:r>
              <a:rPr lang="en-US" dirty="0"/>
              <a:t>Built-in Scheme function </a:t>
            </a:r>
            <a:r>
              <a:rPr lang="en-US" dirty="0">
                <a:latin typeface="Courier New" panose="02070309020205020404" pitchFamily="49" charset="0"/>
                <a:cs typeface="Courier New" panose="02070309020205020404" pitchFamily="49" charset="0"/>
              </a:rPr>
              <a:t>append</a:t>
            </a:r>
            <a:r>
              <a:rPr lang="en-US" dirty="0"/>
              <a:t>:</a:t>
            </a:r>
          </a:p>
          <a:p>
            <a:pPr marL="0" indent="0">
              <a:buNone/>
            </a:pPr>
            <a:endParaRPr lang="en-US" sz="3600" dirty="0"/>
          </a:p>
        </p:txBody>
      </p:sp>
      <p:pic>
        <p:nvPicPr>
          <p:cNvPr id="2050" name="Picture 2" descr="The code lines are as follows. Line 1. Left parenthesis, define append 1. Line 2. Left parenthesis, lambda, left parenthesis, x y, right parenthesis. Line 3. Left parenthesis, c o n d. Line 4. Left parenthesis, left parenthesis, null, question mark, x, right parenthesis, y, right parenthesis. Line 5. Left parenthesis, else, left parenthesis, c o n s, left parenthesis, car x, right parenthesis, left parenthesis, append 1, left parenthesis, c d r x, right parenthesis, y, right parenthesis, right parenthesis, right parenthesis, right parenthesis, right parenthesis, right parenthesis." title="A set of five code lines in Scheme with the function appe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496" y="2135642"/>
            <a:ext cx="7392548" cy="122804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D5707A25-9E75-F347-8B5C-7CC64E8F8847}"/>
              </a:ext>
            </a:extLst>
          </p:cNvPr>
          <p:cNvSpPr txBox="1">
            <a:spLocks/>
          </p:cNvSpPr>
          <p:nvPr/>
        </p:nvSpPr>
        <p:spPr>
          <a:xfrm>
            <a:off x="925830" y="4387443"/>
            <a:ext cx="10287000" cy="5736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a:t>The run-time complexity of </a:t>
            </a:r>
            <a:r>
              <a:rPr lang="en-US" dirty="0">
                <a:latin typeface="Courier New" panose="02070309020205020404" pitchFamily="49" charset="0"/>
                <a:cs typeface="Courier New" panose="02070309020205020404" pitchFamily="49" charset="0"/>
              </a:rPr>
              <a:t>append</a:t>
            </a:r>
            <a:r>
              <a:rPr lang="en-US" dirty="0"/>
              <a:t> is linear [or </a:t>
            </a:r>
            <a:r>
              <a:rPr lang="en-US" i="1" dirty="0"/>
              <a:t>O(n)</a:t>
            </a:r>
            <a:r>
              <a:rPr lang="en-US" dirty="0"/>
              <a:t>] in the size of the first list.</a:t>
            </a:r>
          </a:p>
          <a:p>
            <a:pPr marL="0" indent="0">
              <a:buFont typeface="Wingdings" panose="05000000000000000000" pitchFamily="2" charset="2"/>
              <a:buNone/>
            </a:pPr>
            <a:endParaRPr lang="en-US" sz="3600" dirty="0"/>
          </a:p>
        </p:txBody>
      </p:sp>
    </p:spTree>
    <p:extLst>
      <p:ext uri="{BB962C8B-B14F-4D97-AF65-F5344CB8AC3E}">
        <p14:creationId xmlns:p14="http://schemas.microsoft.com/office/powerpoint/2010/main" val="97766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979E-2DE5-714E-B1AC-1BAD4EC63C31}"/>
              </a:ext>
            </a:extLst>
          </p:cNvPr>
          <p:cNvSpPr>
            <a:spLocks noGrp="1"/>
          </p:cNvSpPr>
          <p:nvPr>
            <p:ph type="title"/>
          </p:nvPr>
        </p:nvSpPr>
        <p:spPr/>
        <p:txBody>
          <a:bodyPr/>
          <a:lstStyle/>
          <a:p>
            <a:r>
              <a:rPr lang="en-US" dirty="0"/>
              <a:t>5.6.2 Run-Time Complexity: </a:t>
            </a:r>
            <a:r>
              <a:rPr lang="en-US" dirty="0">
                <a:latin typeface="Courier New" panose="02070309020205020404" pitchFamily="49" charset="0"/>
                <a:cs typeface="Courier New" panose="02070309020205020404" pitchFamily="49" charset="0"/>
              </a:rPr>
              <a:t>append</a:t>
            </a:r>
            <a:r>
              <a:rPr lang="en-US" dirty="0"/>
              <a:t> and </a:t>
            </a:r>
            <a:r>
              <a:rPr lang="en-US" dirty="0">
                <a:latin typeface="Courier New" panose="02070309020205020404" pitchFamily="49" charset="0"/>
                <a:cs typeface="Courier New" panose="02070309020205020404" pitchFamily="49" charset="0"/>
              </a:rPr>
              <a:t>reverse </a:t>
            </a:r>
            <a:br>
              <a:rPr lang="en-US" sz="3200" dirty="0">
                <a:latin typeface="Courier New" panose="02070309020205020404" pitchFamily="49" charset="0"/>
                <a:cs typeface="Courier New" panose="02070309020205020404" pitchFamily="49" charset="0"/>
              </a:rPr>
            </a:br>
            <a:r>
              <a:rPr lang="en-US" sz="2000" dirty="0"/>
              <a:t>(2 of 4)</a:t>
            </a:r>
            <a:endParaRPr lang="en-US" dirty="0"/>
          </a:p>
        </p:txBody>
      </p:sp>
      <p:sp>
        <p:nvSpPr>
          <p:cNvPr id="3" name="Content Placeholder 2">
            <a:extLst>
              <a:ext uri="{FF2B5EF4-FFF2-40B4-BE49-F238E27FC236}">
                <a16:creationId xmlns:a16="http://schemas.microsoft.com/office/drawing/2014/main" id="{6E9DAEA4-2697-9A46-8C1A-921D5C2D1598}"/>
              </a:ext>
            </a:extLst>
          </p:cNvPr>
          <p:cNvSpPr>
            <a:spLocks noGrp="1"/>
          </p:cNvSpPr>
          <p:nvPr>
            <p:ph idx="1"/>
          </p:nvPr>
        </p:nvSpPr>
        <p:spPr>
          <a:xfrm>
            <a:off x="925830" y="1490870"/>
            <a:ext cx="10287000" cy="2487743"/>
          </a:xfrm>
        </p:spPr>
        <p:txBody>
          <a:bodyPr>
            <a:normAutofit/>
          </a:bodyPr>
          <a:lstStyle/>
          <a:p>
            <a:r>
              <a:rPr lang="en-US" dirty="0"/>
              <a:t>While the running time of </a:t>
            </a:r>
            <a:r>
              <a:rPr lang="en-US" dirty="0">
                <a:latin typeface="Courier New" panose="02070309020205020404" pitchFamily="49" charset="0"/>
                <a:cs typeface="Courier New" panose="02070309020205020404" pitchFamily="49" charset="0"/>
              </a:rPr>
              <a:t>append</a:t>
            </a:r>
            <a:r>
              <a:rPr lang="en-US" dirty="0"/>
              <a:t> is not constant like that of </a:t>
            </a:r>
            <a:r>
              <a:rPr lang="en-US" dirty="0">
                <a:latin typeface="Courier New" panose="02070309020205020404" pitchFamily="49" charset="0"/>
                <a:cs typeface="Courier New" panose="02070309020205020404" pitchFamily="49" charset="0"/>
              </a:rPr>
              <a:t>cons</a:t>
            </a:r>
            <a:r>
              <a:rPr lang="en-US" dirty="0"/>
              <a:t>, it is also not polynomial [e.g., </a:t>
            </a:r>
            <a:r>
              <a:rPr lang="en-US" i="1" dirty="0"/>
              <a:t>O(n</a:t>
            </a:r>
            <a:r>
              <a:rPr lang="en-US" baseline="30000" dirty="0"/>
              <a:t>2</a:t>
            </a:r>
            <a:r>
              <a:rPr lang="en-US" i="1" dirty="0"/>
              <a:t>)</a:t>
            </a:r>
            <a:r>
              <a:rPr lang="en-US" dirty="0"/>
              <a:t>].</a:t>
            </a:r>
          </a:p>
          <a:p>
            <a:r>
              <a:rPr lang="en-US" dirty="0"/>
              <a:t>However, the effect of the less efficient </a:t>
            </a:r>
            <a:r>
              <a:rPr lang="en-US" dirty="0">
                <a:latin typeface="Courier New" panose="02070309020205020404" pitchFamily="49" charset="0"/>
                <a:cs typeface="Courier New" panose="02070309020205020404" pitchFamily="49" charset="0"/>
              </a:rPr>
              <a:t>append</a:t>
            </a:r>
            <a:r>
              <a:rPr lang="en-US" dirty="0"/>
              <a:t> function is </a:t>
            </a:r>
            <a:r>
              <a:rPr lang="en-US" i="1" dirty="0"/>
              <a:t>compounded</a:t>
            </a:r>
            <a:r>
              <a:rPr lang="en-US" dirty="0"/>
              <a:t> in functions that use </a:t>
            </a:r>
            <a:r>
              <a:rPr lang="en-US" dirty="0">
                <a:latin typeface="Courier New" panose="02070309020205020404" pitchFamily="49" charset="0"/>
                <a:cs typeface="Courier New" panose="02070309020205020404" pitchFamily="49" charset="0"/>
              </a:rPr>
              <a:t>append</a:t>
            </a:r>
            <a:r>
              <a:rPr lang="en-US" dirty="0"/>
              <a:t> where the use of </a:t>
            </a:r>
            <a:r>
              <a:rPr lang="en-US" dirty="0">
                <a:latin typeface="Courier New" panose="02070309020205020404" pitchFamily="49" charset="0"/>
                <a:cs typeface="Courier New" panose="02070309020205020404" pitchFamily="49" charset="0"/>
              </a:rPr>
              <a:t>cons</a:t>
            </a:r>
            <a:r>
              <a:rPr lang="en-US" dirty="0"/>
              <a:t> would otherwise suffice.</a:t>
            </a:r>
          </a:p>
          <a:p>
            <a:r>
              <a:rPr lang="en-US" dirty="0"/>
              <a:t>The </a:t>
            </a:r>
            <a:r>
              <a:rPr lang="en-US" dirty="0">
                <a:latin typeface="Courier New" panose="02070309020205020404" pitchFamily="49" charset="0"/>
                <a:cs typeface="Courier New" panose="02070309020205020404" pitchFamily="49" charset="0"/>
              </a:rPr>
              <a:t>reverse</a:t>
            </a:r>
            <a:r>
              <a:rPr lang="en-US" dirty="0"/>
              <a:t> function accepts a list and returns the list reversed:</a:t>
            </a:r>
          </a:p>
          <a:p>
            <a:endParaRPr lang="en-US" dirty="0"/>
          </a:p>
          <a:p>
            <a:endParaRPr lang="en-US" sz="3600" dirty="0"/>
          </a:p>
        </p:txBody>
      </p:sp>
      <p:pic>
        <p:nvPicPr>
          <p:cNvPr id="3074" name="Picture 2" descr="The code lines are as follows. Line 1. Left parenthesis, define reverse 1. Line 2. Left parenthesis, lambda, left parenthesis, l, right parenthesis. Line 3. Left parenthesis, c o n d. Line 4. Left parenthesis, left parenthesis, null, question mark, l, right parenthesis, prime, left parenthesis, right parenthesis, right parenthesis. Line 5. Left parenthesis, else, left parenthesis, append, left parenthesis, reverse 1, left parenthesis, c d r l, right parenthesis, right parenthesis, left parenthesis, c o n s, left parenthesis, car l, right parenthesis, prime, left parenthesis, right parenthesis, right parenthesis, right parenthesis, right parenthesis, right parenthesis, right parenthesis, right parenthesis. " title="A set of five code lines in Scheme with the reverse 1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86" y="3971597"/>
            <a:ext cx="4448959" cy="64021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F54DA860-6635-9C4C-9C22-0B0C94C3C988}"/>
              </a:ext>
            </a:extLst>
          </p:cNvPr>
          <p:cNvSpPr txBox="1">
            <a:spLocks/>
          </p:cNvSpPr>
          <p:nvPr/>
        </p:nvSpPr>
        <p:spPr>
          <a:xfrm>
            <a:off x="4959717" y="3702765"/>
            <a:ext cx="6625346" cy="245831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sz="2000" dirty="0"/>
              <a:t>Scheme uses </a:t>
            </a:r>
            <a:r>
              <a:rPr lang="en-US" sz="2000" i="1" dirty="0"/>
              <a:t>pass-by-value</a:t>
            </a:r>
            <a:r>
              <a:rPr lang="en-US" sz="2000" dirty="0"/>
              <a:t> parameter passing.</a:t>
            </a:r>
          </a:p>
          <a:p>
            <a:r>
              <a:rPr lang="en-US" sz="2000" dirty="0"/>
              <a:t>Notice that  </a:t>
            </a:r>
            <a:r>
              <a:rPr lang="en-US" sz="2000" dirty="0">
                <a:latin typeface="Courier New" panose="02070309020205020404" pitchFamily="49" charset="0"/>
                <a:cs typeface="Courier New" panose="02070309020205020404" pitchFamily="49" charset="0"/>
              </a:rPr>
              <a:t>reverse1</a:t>
            </a:r>
            <a:r>
              <a:rPr lang="en-US" sz="2000" dirty="0"/>
              <a:t> can reverse a list of employee records or pixels, or reverse a list involving a combination of multiple types.</a:t>
            </a:r>
          </a:p>
          <a:p>
            <a:r>
              <a:rPr lang="en-US" sz="2000" dirty="0"/>
              <a:t>It can even reverse a list of lists.</a:t>
            </a:r>
          </a:p>
        </p:txBody>
      </p:sp>
    </p:spTree>
    <p:extLst>
      <p:ext uri="{BB962C8B-B14F-4D97-AF65-F5344CB8AC3E}">
        <p14:creationId xmlns:p14="http://schemas.microsoft.com/office/powerpoint/2010/main" val="406554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DF693F-2E1B-0A47-BCEF-43E7DFD22A4A}"/>
              </a:ext>
            </a:extLst>
          </p:cNvPr>
          <p:cNvSpPr>
            <a:spLocks noGrp="1"/>
          </p:cNvSpPr>
          <p:nvPr>
            <p:ph type="title"/>
          </p:nvPr>
        </p:nvSpPr>
        <p:spPr/>
        <p:txBody>
          <a:bodyPr/>
          <a:lstStyle/>
          <a:p>
            <a:r>
              <a:rPr lang="en-US" dirty="0"/>
              <a:t>5.6.2 Run-Time Complexity: </a:t>
            </a:r>
            <a:r>
              <a:rPr lang="en-US" dirty="0">
                <a:latin typeface="Courier New" panose="02070309020205020404" pitchFamily="49" charset="0"/>
                <a:cs typeface="Courier New" panose="02070309020205020404" pitchFamily="49" charset="0"/>
              </a:rPr>
              <a:t>append</a:t>
            </a:r>
            <a:r>
              <a:rPr lang="en-US" dirty="0"/>
              <a:t> and </a:t>
            </a:r>
            <a:r>
              <a:rPr lang="en-US" dirty="0">
                <a:latin typeface="Courier New" panose="02070309020205020404" pitchFamily="49" charset="0"/>
                <a:cs typeface="Courier New" panose="02070309020205020404" pitchFamily="49" charset="0"/>
              </a:rPr>
              <a:t>reverse </a:t>
            </a:r>
            <a:br>
              <a:rPr lang="en-US" sz="3200" dirty="0">
                <a:latin typeface="Courier New" panose="02070309020205020404" pitchFamily="49" charset="0"/>
                <a:cs typeface="Courier New" panose="02070309020205020404" pitchFamily="49" charset="0"/>
              </a:rPr>
            </a:br>
            <a:r>
              <a:rPr lang="en-US" sz="2000" dirty="0"/>
              <a:t>(3 of 4)</a:t>
            </a:r>
            <a:endParaRPr lang="en-US" dirty="0"/>
          </a:p>
        </p:txBody>
      </p:sp>
      <p:sp>
        <p:nvSpPr>
          <p:cNvPr id="9" name="Content Placeholder 8">
            <a:extLst>
              <a:ext uri="{FF2B5EF4-FFF2-40B4-BE49-F238E27FC236}">
                <a16:creationId xmlns:a16="http://schemas.microsoft.com/office/drawing/2014/main" id="{71D6DDB8-7A10-3840-82B3-817289AEC7BB}"/>
              </a:ext>
            </a:extLst>
          </p:cNvPr>
          <p:cNvSpPr>
            <a:spLocks noGrp="1"/>
          </p:cNvSpPr>
          <p:nvPr>
            <p:ph idx="1"/>
          </p:nvPr>
        </p:nvSpPr>
        <p:spPr>
          <a:xfrm>
            <a:off x="925830" y="1490871"/>
            <a:ext cx="10287000" cy="727036"/>
          </a:xfrm>
        </p:spPr>
        <p:txBody>
          <a:bodyPr/>
          <a:lstStyle/>
          <a:p>
            <a:r>
              <a:rPr lang="en-US" dirty="0"/>
              <a:t>This expansion illustrates how, in reversing the list </a:t>
            </a:r>
            <a:r>
              <a:rPr lang="en-US" dirty="0">
                <a:latin typeface="Courier New" panose="02070309020205020404" pitchFamily="49" charset="0"/>
                <a:cs typeface="Courier New" panose="02070309020205020404" pitchFamily="49" charset="0"/>
              </a:rPr>
              <a:t>(a b c)</a:t>
            </a:r>
            <a:r>
              <a:rPr lang="en-US" dirty="0"/>
              <a:t>, the expression in the </a:t>
            </a:r>
            <a:r>
              <a:rPr lang="en-US" dirty="0">
                <a:latin typeface="Courier New" panose="02070309020205020404" pitchFamily="49" charset="0"/>
                <a:cs typeface="Courier New" panose="02070309020205020404" pitchFamily="49" charset="0"/>
              </a:rPr>
              <a:t>else</a:t>
            </a:r>
            <a:r>
              <a:rPr lang="en-US" dirty="0"/>
              <a:t> clause is expanded:</a:t>
            </a:r>
          </a:p>
          <a:p>
            <a:endParaRPr lang="en-US" dirty="0"/>
          </a:p>
        </p:txBody>
      </p:sp>
      <p:pic>
        <p:nvPicPr>
          <p:cNvPr id="4098" name="Picture 2" descr="The code lines are as follows. Line 1. Left parenthesis, append, left parenthesis, reverse 1 prime, left parenthesis, b c, right parenthesis, right parenthesis, left parenthesis, c o n s a prime, left parenthesis, right parenthesis, right parenthesis, right parenthesis. Line 2. Left parenthesis, append, left parenthesis, reverse 1 prime, left parenthesis, b c, right parenthesis, right parenthesis, prime, left parenthesis, a, right parenthesis, right parenthesis. Line 3. Left parenthesis, append, left parenthesis, append, left parenthesis, reverse 1 prime, left parenthesis, c, right parenthesis, right parenthesis, left parenthesis, c o n s b prime, left parenthesis, right parenthesis, right parenthesis, right parenthesis, prime, left parenthesis, a, right parenthesis, right parenthesis. Line 4. Left parenthesis, append, left parenthesis, append, left parenthesis, reverse 1 prime, left parenthesis, c, right parenthesis, right parenthesis, prime, left parenthesis, b, right parenthesis, right parenthesis, prime, left parenthesis, a, right parenthesis, right parenthesis. Line 5. Semicolon, semicolon, base case. Line 6. Left parenthesis, append, left parenthesis, append, left parenthesis, append, left parenthesis, reverse 1 prime, left parenthesis, right parenthesis, right parenthesis, left parenthesis, c o n s c prime, left parenthesis, right parenthesis, right parenthesis, right parenthesis, prime left parenthesis, b, right parenthesis, right parenthesis, prime, left parenthesis, a, right parenthesis, right parenthesis. Line 7. Left parenthesis, append, left parenthesis, append, left parenthesis, append, prime, left parenthesis, right parenthesis, prime, left parenthesis, c, right parenthesis, right parenthesis, prime, left parenthesis, b, right parenthesis, right parenthesis, prime, left parenthesis, a, right parenthesis, right parenthesis. " title="A set of seven code lines in Scheme with append and reverse 1 fun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978" y="2344738"/>
            <a:ext cx="7519225" cy="147614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The code lines are as follows. Line 8. Left parenthesis, append, left parenthesis, append, prime, left parenthesis, c, right parenthesis, prime, left parenthesis, b, right parenthesis, right parenthesis, prime, left parenthesis, a, right parenthesis, right parenthesis. Line 9. Left parenthesis, append, prime, left parenthesis, c b, right parenthesis, prime, left parenthesis, a, right parenthesis, right parenthesis. Line 10. Left parenthesis, append, prime, left parenthesis, c b a, right parenthesis, right parenthesis. " title="Continuation of the code in Scheme with append and reverse 1 functions, consisting of three 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120" y="3888919"/>
            <a:ext cx="4154353" cy="66175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85686CE8-1E63-ED49-A251-BCA2A32C96B9}"/>
              </a:ext>
            </a:extLst>
          </p:cNvPr>
          <p:cNvSpPr txBox="1">
            <a:spLocks/>
          </p:cNvSpPr>
          <p:nvPr/>
        </p:nvSpPr>
        <p:spPr>
          <a:xfrm>
            <a:off x="925830" y="5127122"/>
            <a:ext cx="10287000" cy="11980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a:t>As this expansion illustrates, reversing a list of </a:t>
            </a:r>
            <a:r>
              <a:rPr lang="en-US" i="1" dirty="0"/>
              <a:t>n</a:t>
            </a:r>
            <a:r>
              <a:rPr lang="en-US" dirty="0"/>
              <a:t> items requires </a:t>
            </a:r>
            <a:r>
              <a:rPr lang="en-US" i="1" dirty="0"/>
              <a:t>n</a:t>
            </a:r>
            <a:r>
              <a:rPr lang="en-US" dirty="0"/>
              <a:t>-1 calls to append.</a:t>
            </a:r>
          </a:p>
          <a:p>
            <a:r>
              <a:rPr lang="en-US" dirty="0"/>
              <a:t>The running time of </a:t>
            </a:r>
            <a:r>
              <a:rPr lang="en-US" dirty="0">
                <a:latin typeface="Courier New" panose="02070309020205020404" pitchFamily="49" charset="0"/>
                <a:cs typeface="Courier New" panose="02070309020205020404" pitchFamily="49" charset="0"/>
              </a:rPr>
              <a:t>append</a:t>
            </a:r>
            <a:r>
              <a:rPr lang="en-US" dirty="0"/>
              <a:t> is linear, </a:t>
            </a:r>
            <a:r>
              <a:rPr lang="en-US" i="1" dirty="0"/>
              <a:t>O(n)</a:t>
            </a:r>
            <a:r>
              <a:rPr lang="en-US" dirty="0"/>
              <a:t>.</a:t>
            </a:r>
          </a:p>
        </p:txBody>
      </p:sp>
    </p:spTree>
    <p:extLst>
      <p:ext uri="{BB962C8B-B14F-4D97-AF65-F5344CB8AC3E}">
        <p14:creationId xmlns:p14="http://schemas.microsoft.com/office/powerpoint/2010/main" val="324393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B812C6-E6B8-2040-AE9B-0CD48DD1E2C5}"/>
              </a:ext>
            </a:extLst>
          </p:cNvPr>
          <p:cNvSpPr>
            <a:spLocks noGrp="1"/>
          </p:cNvSpPr>
          <p:nvPr>
            <p:ph type="title"/>
          </p:nvPr>
        </p:nvSpPr>
        <p:spPr/>
        <p:txBody>
          <a:bodyPr/>
          <a:lstStyle/>
          <a:p>
            <a:r>
              <a:rPr lang="en-US" dirty="0"/>
              <a:t>5.6.2 Run-Time Complexity: </a:t>
            </a:r>
            <a:r>
              <a:rPr lang="en-US" dirty="0">
                <a:latin typeface="Courier New" panose="02070309020205020404" pitchFamily="49" charset="0"/>
                <a:cs typeface="Courier New" panose="02070309020205020404" pitchFamily="49" charset="0"/>
              </a:rPr>
              <a:t>append</a:t>
            </a:r>
            <a:r>
              <a:rPr lang="en-US" dirty="0"/>
              <a:t> and </a:t>
            </a:r>
            <a:r>
              <a:rPr lang="en-US" dirty="0">
                <a:latin typeface="Courier New" panose="02070309020205020404" pitchFamily="49" charset="0"/>
                <a:cs typeface="Courier New" panose="02070309020205020404" pitchFamily="49" charset="0"/>
              </a:rPr>
              <a:t>reverse </a:t>
            </a:r>
            <a:br>
              <a:rPr lang="en-US" sz="3200" dirty="0">
                <a:latin typeface="Courier New" panose="02070309020205020404" pitchFamily="49" charset="0"/>
                <a:cs typeface="Courier New" panose="02070309020205020404" pitchFamily="49" charset="0"/>
              </a:rPr>
            </a:br>
            <a:r>
              <a:rPr lang="en-US" sz="2000" dirty="0"/>
              <a:t>(4 of 4)</a:t>
            </a:r>
            <a:endParaRPr lang="en-US" dirty="0"/>
          </a:p>
        </p:txBody>
      </p:sp>
      <p:sp>
        <p:nvSpPr>
          <p:cNvPr id="3" name="Content Placeholder 2">
            <a:extLst>
              <a:ext uri="{FF2B5EF4-FFF2-40B4-BE49-F238E27FC236}">
                <a16:creationId xmlns:a16="http://schemas.microsoft.com/office/drawing/2014/main" id="{6E9DAEA4-2697-9A46-8C1A-921D5C2D1598}"/>
              </a:ext>
            </a:extLst>
          </p:cNvPr>
          <p:cNvSpPr>
            <a:spLocks noGrp="1"/>
          </p:cNvSpPr>
          <p:nvPr>
            <p:ph idx="1"/>
          </p:nvPr>
        </p:nvSpPr>
        <p:spPr/>
        <p:txBody>
          <a:bodyPr>
            <a:normAutofit/>
          </a:bodyPr>
          <a:lstStyle/>
          <a:p>
            <a:r>
              <a:rPr lang="en-US" dirty="0"/>
              <a:t>But the run-time complexity of this definition of </a:t>
            </a:r>
            <a:r>
              <a:rPr lang="en-US" dirty="0">
                <a:latin typeface="Courier New" panose="02070309020205020404" pitchFamily="49" charset="0"/>
                <a:cs typeface="Courier New" panose="02070309020205020404" pitchFamily="49" charset="0"/>
              </a:rPr>
              <a:t>reverse1</a:t>
            </a:r>
            <a:r>
              <a:rPr lang="en-US" dirty="0"/>
              <a:t> is </a:t>
            </a:r>
            <a:r>
              <a:rPr lang="en-US" i="1" dirty="0"/>
              <a:t>O</a:t>
            </a:r>
            <a:r>
              <a:rPr lang="en-US" dirty="0"/>
              <a:t>(</a:t>
            </a:r>
            <a:r>
              <a:rPr lang="en-US" i="1" dirty="0"/>
              <a:t>n</a:t>
            </a:r>
            <a:r>
              <a:rPr lang="en-US" baseline="30000" dirty="0"/>
              <a:t>2</a:t>
            </a:r>
            <a:r>
              <a:rPr lang="en-US" dirty="0"/>
              <a:t>), which is unsettling.</a:t>
            </a:r>
          </a:p>
          <a:p>
            <a:r>
              <a:rPr lang="en-US" dirty="0"/>
              <a:t>Intuitively, to reverse a list, we need pass through it only once; thus, the upper bound on the running time should be no worse than </a:t>
            </a:r>
            <a:r>
              <a:rPr lang="en-US" i="1" dirty="0"/>
              <a:t>O</a:t>
            </a:r>
            <a:r>
              <a:rPr lang="en-US" dirty="0"/>
              <a:t>(</a:t>
            </a:r>
            <a:r>
              <a:rPr lang="en-US" i="1" dirty="0"/>
              <a:t>n</a:t>
            </a:r>
            <a:r>
              <a:rPr lang="en-US" dirty="0"/>
              <a:t>).</a:t>
            </a:r>
          </a:p>
          <a:p>
            <a:r>
              <a:rPr lang="en-US" dirty="0"/>
              <a:t>The difference in running time between </a:t>
            </a:r>
            <a:r>
              <a:rPr lang="en-US" dirty="0">
                <a:latin typeface="Courier New" panose="02070309020205020404" pitchFamily="49" charset="0"/>
                <a:cs typeface="Courier New" panose="02070309020205020404" pitchFamily="49" charset="0"/>
              </a:rPr>
              <a:t>cons</a:t>
            </a:r>
            <a:r>
              <a:rPr lang="en-US" dirty="0"/>
              <a:t> and </a:t>
            </a:r>
            <a:r>
              <a:rPr lang="en-US" dirty="0">
                <a:latin typeface="Courier New" panose="02070309020205020404" pitchFamily="49" charset="0"/>
                <a:cs typeface="Courier New" panose="02070309020205020404" pitchFamily="49" charset="0"/>
              </a:rPr>
              <a:t>append</a:t>
            </a:r>
            <a:r>
              <a:rPr lang="en-US" dirty="0"/>
              <a:t> is </a:t>
            </a:r>
            <a:r>
              <a:rPr lang="en-US" i="1" dirty="0"/>
              <a:t>magnified</a:t>
            </a:r>
            <a:r>
              <a:rPr lang="en-US" dirty="0"/>
              <a:t> when </a:t>
            </a:r>
            <a:r>
              <a:rPr lang="en-US" dirty="0">
                <a:latin typeface="Courier New" panose="02070309020205020404" pitchFamily="49" charset="0"/>
                <a:cs typeface="Courier New" panose="02070309020205020404" pitchFamily="49" charset="0"/>
              </a:rPr>
              <a:t>append</a:t>
            </a:r>
            <a:r>
              <a:rPr lang="en-US" dirty="0"/>
              <a:t> is employed in a function like </a:t>
            </a:r>
            <a:r>
              <a:rPr lang="en-US" dirty="0">
                <a:latin typeface="Courier New" panose="02070309020205020404" pitchFamily="49" charset="0"/>
                <a:cs typeface="Courier New" panose="02070309020205020404" pitchFamily="49" charset="0"/>
              </a:rPr>
              <a:t>reverse1</a:t>
            </a:r>
            <a:r>
              <a:rPr lang="en-US" dirty="0"/>
              <a:t>, where </a:t>
            </a:r>
            <a:r>
              <a:rPr lang="en-US" dirty="0">
                <a:latin typeface="Courier New" panose="02070309020205020404" pitchFamily="49" charset="0"/>
                <a:cs typeface="Courier New" panose="02070309020205020404" pitchFamily="49" charset="0"/>
              </a:rPr>
              <a:t>cons</a:t>
            </a:r>
            <a:r>
              <a:rPr lang="en-US" dirty="0"/>
              <a:t> would suffice.</a:t>
            </a:r>
          </a:p>
          <a:p>
            <a:r>
              <a:rPr lang="en-US" i="1" dirty="0"/>
              <a:t>Design Guideline 3: Efficient List Construction: </a:t>
            </a:r>
            <a:r>
              <a:rPr lang="en-US" dirty="0"/>
              <a:t>never use </a:t>
            </a:r>
            <a:r>
              <a:rPr lang="en-US" dirty="0">
                <a:latin typeface="Courier New" panose="02070309020205020404" pitchFamily="49" charset="0"/>
                <a:cs typeface="Courier New" panose="02070309020205020404" pitchFamily="49" charset="0"/>
              </a:rPr>
              <a:t>append</a:t>
            </a:r>
            <a:r>
              <a:rPr lang="en-US" dirty="0"/>
              <a:t> where </a:t>
            </a:r>
            <a:r>
              <a:rPr lang="en-US" dirty="0">
                <a:latin typeface="Courier New" panose="02070309020205020404" pitchFamily="49" charset="0"/>
                <a:cs typeface="Courier New" panose="02070309020205020404" pitchFamily="49" charset="0"/>
              </a:rPr>
              <a:t>cons</a:t>
            </a:r>
            <a:r>
              <a:rPr lang="en-US" dirty="0"/>
              <a:t> will suffice</a:t>
            </a:r>
          </a:p>
        </p:txBody>
      </p:sp>
    </p:spTree>
    <p:extLst>
      <p:ext uri="{BB962C8B-B14F-4D97-AF65-F5344CB8AC3E}">
        <p14:creationId xmlns:p14="http://schemas.microsoft.com/office/powerpoint/2010/main" val="210480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B9D99-51D6-9142-B445-0E9F9A50C9A4}"/>
              </a:ext>
            </a:extLst>
          </p:cNvPr>
          <p:cNvSpPr>
            <a:spLocks noGrp="1"/>
          </p:cNvSpPr>
          <p:nvPr>
            <p:ph type="title"/>
          </p:nvPr>
        </p:nvSpPr>
        <p:spPr/>
        <p:txBody>
          <a:bodyPr/>
          <a:lstStyle/>
          <a:p>
            <a:r>
              <a:rPr lang="en-US" dirty="0"/>
              <a:t>5.6.3 The Difference Lists Technique </a:t>
            </a:r>
            <a:r>
              <a:rPr lang="en-US" sz="2000" dirty="0"/>
              <a:t>(1 of 2)</a:t>
            </a:r>
          </a:p>
        </p:txBody>
      </p:sp>
      <p:sp>
        <p:nvSpPr>
          <p:cNvPr id="3" name="Content Placeholder 2">
            <a:extLst>
              <a:ext uri="{FF2B5EF4-FFF2-40B4-BE49-F238E27FC236}">
                <a16:creationId xmlns:a16="http://schemas.microsoft.com/office/drawing/2014/main" id="{3A9544E6-704D-EB4D-8F8A-9CB698A16139}"/>
              </a:ext>
            </a:extLst>
          </p:cNvPr>
          <p:cNvSpPr>
            <a:spLocks noGrp="1"/>
          </p:cNvSpPr>
          <p:nvPr>
            <p:ph idx="1"/>
          </p:nvPr>
        </p:nvSpPr>
        <p:spPr>
          <a:xfrm>
            <a:off x="925830" y="1490870"/>
            <a:ext cx="10287000" cy="2302917"/>
          </a:xfrm>
        </p:spPr>
        <p:txBody>
          <a:bodyPr/>
          <a:lstStyle/>
          <a:p>
            <a:r>
              <a:rPr lang="en-US" dirty="0"/>
              <a:t>Without side effects, which are contrary to the spirit of functional programming, the only ways for successive calls to a recursive function to share and communicate data is through return values (as is the case in the </a:t>
            </a:r>
            <a:r>
              <a:rPr lang="en-US" dirty="0">
                <a:latin typeface="Courier New" panose="02070309020205020404" pitchFamily="49" charset="0"/>
                <a:cs typeface="Courier New" panose="02070309020205020404" pitchFamily="49" charset="0"/>
              </a:rPr>
              <a:t>reverse1</a:t>
            </a:r>
            <a:r>
              <a:rPr lang="en-US" dirty="0"/>
              <a:t> function) or parameters.</a:t>
            </a:r>
          </a:p>
          <a:p>
            <a:r>
              <a:rPr lang="en-US" dirty="0"/>
              <a:t>The </a:t>
            </a:r>
            <a:r>
              <a:rPr lang="en-US" i="1" dirty="0"/>
              <a:t>difference lists technique</a:t>
            </a:r>
            <a:r>
              <a:rPr lang="en-US" dirty="0"/>
              <a:t> involves using an additional parameter that represents the solution (e.g., the reversed list) computed thus far.</a:t>
            </a:r>
          </a:p>
          <a:p>
            <a:endParaRPr lang="en-US" dirty="0"/>
          </a:p>
        </p:txBody>
      </p:sp>
      <p:pic>
        <p:nvPicPr>
          <p:cNvPr id="5122" name="Picture 2" descr="The code lines are as follows. Line 1. Left parenthesis, define reverse 1. Line 2. Left parenthesis, lambda, left parenthesis, l, right parenthesis. Line 3. Left parenthesis, c o n d. Line 4. Left parenthesis, left parenthesis null, question mark, l, right parenthesis, prime, left parenthesis, right parenthesis, right parenthesis. Line 5. Left parenthesis, else, left parenthesis, r e v, l, prime, left parenthesis, right parenthesis, right parenthesis, right parenthesis, right parenthesis, right parenthesis, right parenthesis. Line 6. Blank. Line 7. Left parenthesis, define r e v. Line 8. Left parenthesis, lambda, left parenthesis, l r l, right parenthesis. Line 9. Left parenthesis, c o n d. Line 10. Left parenthesis, left parenthesis, null, question mark, l right parenthesis, r l, right parenthesis. Line 11. Left parenthesis, else, left parenthesis, r e v, left parenthesis, c d r l, right parenthesis, left parenthesis, c o n s, left parenthesis, car l, right parenthesis, r l, right parenthesis, right parenthesis, right parenthesis, right parenthesis, right parenthesis, right parenthesis. " title="A set of 11 code lines in Scheme using difference lists techniq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49" y="3756931"/>
            <a:ext cx="5658875" cy="2284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63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B9D99-51D6-9142-B445-0E9F9A50C9A4}"/>
              </a:ext>
            </a:extLst>
          </p:cNvPr>
          <p:cNvSpPr>
            <a:spLocks noGrp="1"/>
          </p:cNvSpPr>
          <p:nvPr>
            <p:ph type="title"/>
          </p:nvPr>
        </p:nvSpPr>
        <p:spPr/>
        <p:txBody>
          <a:bodyPr/>
          <a:lstStyle/>
          <a:p>
            <a:r>
              <a:rPr lang="en-US" dirty="0"/>
              <a:t>5.6.3 The Difference Lists Technique </a:t>
            </a:r>
            <a:r>
              <a:rPr lang="en-US" sz="2000" dirty="0"/>
              <a:t>(2 of 2)</a:t>
            </a:r>
            <a:endParaRPr lang="en-US" dirty="0"/>
          </a:p>
        </p:txBody>
      </p:sp>
      <p:sp>
        <p:nvSpPr>
          <p:cNvPr id="3" name="Content Placeholder 2">
            <a:extLst>
              <a:ext uri="{FF2B5EF4-FFF2-40B4-BE49-F238E27FC236}">
                <a16:creationId xmlns:a16="http://schemas.microsoft.com/office/drawing/2014/main" id="{3A9544E6-704D-EB4D-8F8A-9CB698A16139}"/>
              </a:ext>
            </a:extLst>
          </p:cNvPr>
          <p:cNvSpPr>
            <a:spLocks noGrp="1"/>
          </p:cNvSpPr>
          <p:nvPr>
            <p:ph idx="1"/>
          </p:nvPr>
        </p:nvSpPr>
        <p:spPr/>
        <p:txBody>
          <a:bodyPr/>
          <a:lstStyle/>
          <a:p>
            <a:r>
              <a:rPr lang="en-US" dirty="0"/>
              <a:t>Conducting a similar run-time analysis of this version of </a:t>
            </a:r>
            <a:r>
              <a:rPr lang="en-US" dirty="0">
                <a:latin typeface="Courier New" panose="02070309020205020404" pitchFamily="49" charset="0"/>
                <a:cs typeface="Courier New" panose="02070309020205020404" pitchFamily="49" charset="0"/>
              </a:rPr>
              <a:t>reverse1</a:t>
            </a:r>
            <a:r>
              <a:rPr lang="en-US" dirty="0"/>
              <a:t> as we did with the prior version, we see:</a:t>
            </a:r>
          </a:p>
          <a:p>
            <a:pPr marL="0" indent="0">
              <a:buNone/>
            </a:pPr>
            <a:endParaRPr lang="en-US" dirty="0"/>
          </a:p>
          <a:p>
            <a:endParaRPr lang="en-US" dirty="0"/>
          </a:p>
        </p:txBody>
      </p:sp>
      <p:pic>
        <p:nvPicPr>
          <p:cNvPr id="6146" name="Picture 2" descr="The code lines are as follows. Line 1. Left parenthesis, reverse 1 prime, left parenthesis, a b c, right parenthesis, right parenthesis. Line 2. Left parenthesis, r e v prime, left parenthesis, a b c, right parenthesis, prime, left parenthesis, right parenthesis, right parenthesis. Line 3. Left parenthesis, r e v prime, left parenthesis, b c, right parenthesis, left parenthesis, c o n s, left parenthesis, car prime, left parenthesis, a b c, right parenthesis, right parenthesis, prime, left parenthesis, right parenthesis, right parenthesis, right parenthesis. Line 4. Left parenthesis, r e v prime, left parenthesis, b c, right parenthesis, left parenthesis, c o n s prime a prime, left parenthesis, right parenthesis, right parenthesis, right parenthesis. Line 5. Left parenthesis, r e v prime, left parenthesis, b c, right parenthesis, prime, left parenthesis, a, right parenthesis, right parenthesis. Line 6. Left parenthesis, r e v prime, left parenthesis, c, right parenthesis, left parenthesis, c o n s, left parenthesis, car prime, left parenthesis, b c, right parenthesis, right parenthesis, prime, left parenthesis, a, right parenthesis, right parenthesis, right parenthesis. Line 7. Left parenthesis, r e v prime, left parenthesis, c, right parenthesis, left parenthesis, c o n s prime b prime, left parenthesis, a, right parenthesis, right parenthesis, right parenthesis. Line 8. Left parenthesis, r e v prime, left parenthesis, c, right parenthesis, prime, left parenthesis, b a, right parenthesis, right parenthesis. Line 9. Left parenthesis, r e v prime, left parenthesis, right parenthesis, left parenthesis, c o n s, left parenthesis, car prime, left parenthesis, c, right parenthesis, right parenthesis, prime, left parenthesis, b a, right parenthesis, right parenthesis, right parenthesis. " title="A set of nine code lines in Scheme for conducting a run-time ana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5896" y="2371270"/>
            <a:ext cx="4265993" cy="1885044"/>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The code lines are as follows. Line 10. Left parenthesis, r e v prime, left parenthesis, right parenthesis, left parenthesis, c o n s prime c prime, left parenthesis, b a, right parenthesis, right parenthesis, right parenthesis. Line 11. Semicolon, semicolon, base case. Line 12. Left parenthesis, r e v prime, left parenthesis, right parenthesis, prime, left parenthesis, c b a, right parenthesis, right parenthesis. Line 13. Left parenthesis, c b a, right parenthesis. " title="Continuation of the code in Scheme for conducting a run-time analysis, consisting of four 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5896" y="4376285"/>
            <a:ext cx="2674689" cy="75088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B578B85F-1AF9-A94D-B5B6-141138F06EA1}"/>
              </a:ext>
            </a:extLst>
          </p:cNvPr>
          <p:cNvSpPr txBox="1">
            <a:spLocks/>
          </p:cNvSpPr>
          <p:nvPr/>
        </p:nvSpPr>
        <p:spPr>
          <a:xfrm>
            <a:off x="952500" y="5740920"/>
            <a:ext cx="9724498" cy="68576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a:t>Now the running time of the function is linear [i.e., </a:t>
            </a:r>
            <a:r>
              <a:rPr lang="en-US" i="1" dirty="0"/>
              <a:t>O</a:t>
            </a:r>
            <a:r>
              <a:rPr lang="en-US" dirty="0"/>
              <a:t>(</a:t>
            </a:r>
            <a:r>
              <a:rPr lang="en-US" i="1" dirty="0"/>
              <a:t>n</a:t>
            </a:r>
            <a:r>
              <a:rPr lang="en-US" dirty="0"/>
              <a:t>)] in the size of the list to be reversed.</a:t>
            </a:r>
          </a:p>
          <a:p>
            <a:endParaRPr lang="en-US" dirty="0"/>
          </a:p>
        </p:txBody>
      </p:sp>
    </p:spTree>
    <p:extLst>
      <p:ext uri="{BB962C8B-B14F-4D97-AF65-F5344CB8AC3E}">
        <p14:creationId xmlns:p14="http://schemas.microsoft.com/office/powerpoint/2010/main" val="366410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5932-14FA-DD46-B9F6-30A8D500AC3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9982B9D-C81B-A742-A4B3-75FB091FC8A4}"/>
              </a:ext>
            </a:extLst>
          </p:cNvPr>
          <p:cNvSpPr>
            <a:spLocks noGrp="1"/>
          </p:cNvSpPr>
          <p:nvPr>
            <p:ph idx="1"/>
          </p:nvPr>
        </p:nvSpPr>
        <p:spPr>
          <a:xfrm>
            <a:off x="952500" y="1316069"/>
            <a:ext cx="10287000" cy="4699047"/>
          </a:xfrm>
        </p:spPr>
        <p:txBody>
          <a:bodyPr>
            <a:normAutofit fontScale="25000" lnSpcReduction="20000"/>
          </a:bodyPr>
          <a:lstStyle/>
          <a:p>
            <a:r>
              <a:rPr lang="en-US" sz="6400" dirty="0"/>
              <a:t>5.1 Chapter Objectives</a:t>
            </a:r>
          </a:p>
          <a:p>
            <a:r>
              <a:rPr lang="en-US" sz="6400" dirty="0"/>
              <a:t>5.2 Introduction to Functional Programming</a:t>
            </a:r>
          </a:p>
          <a:p>
            <a:r>
              <a:rPr lang="en-US" sz="6400" dirty="0"/>
              <a:t>5.3 Lisp</a:t>
            </a:r>
          </a:p>
          <a:p>
            <a:r>
              <a:rPr lang="en-US" sz="6400" dirty="0"/>
              <a:t>5.4 Scheme</a:t>
            </a:r>
          </a:p>
          <a:p>
            <a:r>
              <a:rPr lang="en-US" sz="6400" dirty="0"/>
              <a:t>5.5 </a:t>
            </a:r>
            <a:r>
              <a:rPr lang="en-US" sz="6400" dirty="0">
                <a:latin typeface="Courier New" panose="02070309020205020404" pitchFamily="49" charset="0"/>
                <a:cs typeface="Courier New" panose="02070309020205020404" pitchFamily="49" charset="0"/>
              </a:rPr>
              <a:t>cons</a:t>
            </a:r>
            <a:r>
              <a:rPr lang="en-US" sz="6400" dirty="0"/>
              <a:t> Cells: Building Blocks of Dynamic Memory Structures</a:t>
            </a:r>
          </a:p>
          <a:p>
            <a:r>
              <a:rPr lang="en-US" sz="6400" dirty="0"/>
              <a:t>5.6 Functions on Lists</a:t>
            </a:r>
          </a:p>
          <a:p>
            <a:r>
              <a:rPr lang="en-US" sz="6400" b="1" dirty="0"/>
              <a:t>5.7 Constructing Additional Data Structures </a:t>
            </a:r>
          </a:p>
          <a:p>
            <a:r>
              <a:rPr lang="en-US" sz="6400" b="1" dirty="0"/>
              <a:t>5.8 Scheme Predicates as Recursive-Descent Parsers</a:t>
            </a:r>
          </a:p>
          <a:p>
            <a:r>
              <a:rPr lang="en-US" sz="6400" b="1" dirty="0"/>
              <a:t>5.9 Local Binding: </a:t>
            </a:r>
            <a:r>
              <a:rPr lang="en-US" sz="6400" b="1" dirty="0">
                <a:latin typeface="Courier New" panose="02070309020205020404" pitchFamily="49" charset="0"/>
                <a:cs typeface="Courier New" panose="02070309020205020404" pitchFamily="49" charset="0"/>
              </a:rPr>
              <a:t>let</a:t>
            </a:r>
            <a:r>
              <a:rPr lang="en-US" sz="6400" b="1" dirty="0"/>
              <a:t>, </a:t>
            </a:r>
            <a:r>
              <a:rPr lang="en-US" sz="6400" b="1" dirty="0">
                <a:latin typeface="Courier New" panose="02070309020205020404" pitchFamily="49" charset="0"/>
                <a:cs typeface="Courier New" panose="02070309020205020404" pitchFamily="49" charset="0"/>
              </a:rPr>
              <a:t>let*</a:t>
            </a:r>
            <a:r>
              <a:rPr lang="en-US" sz="6400" b="1" dirty="0"/>
              <a:t>, and </a:t>
            </a:r>
            <a:r>
              <a:rPr lang="en-US" sz="6400" b="1" dirty="0" err="1">
                <a:latin typeface="Courier New" panose="02070309020205020404" pitchFamily="49" charset="0"/>
                <a:cs typeface="Courier New" panose="02070309020205020404" pitchFamily="49" charset="0"/>
              </a:rPr>
              <a:t>letrec</a:t>
            </a:r>
            <a:endParaRPr lang="en-US" sz="6400" b="1" dirty="0">
              <a:latin typeface="Courier New" panose="02070309020205020404" pitchFamily="49" charset="0"/>
              <a:cs typeface="Courier New" panose="02070309020205020404" pitchFamily="49" charset="0"/>
            </a:endParaRPr>
          </a:p>
          <a:p>
            <a:r>
              <a:rPr lang="en-US" sz="6400" b="1" dirty="0"/>
              <a:t>5.10 Advanced Techniques</a:t>
            </a:r>
          </a:p>
          <a:p>
            <a:r>
              <a:rPr lang="en-US" sz="6400" dirty="0"/>
              <a:t>5.11 Languages and Software Engineering</a:t>
            </a:r>
          </a:p>
          <a:p>
            <a:r>
              <a:rPr lang="en-US" sz="6400" dirty="0"/>
              <a:t>5.12 Layers of Functional Programming</a:t>
            </a:r>
          </a:p>
          <a:p>
            <a:r>
              <a:rPr lang="en-US" sz="6400" dirty="0"/>
              <a:t>5.13 Concurrency</a:t>
            </a:r>
          </a:p>
          <a:p>
            <a:r>
              <a:rPr lang="en-US" sz="6400" dirty="0"/>
              <a:t>5.15 Thematic Takeaways</a:t>
            </a:r>
            <a:endParaRPr lang="en-US" sz="6400" dirty="0">
              <a:latin typeface="Courier New" panose="02070309020205020404" pitchFamily="49" charset="0"/>
              <a:cs typeface="Courier New" panose="02070309020205020404" pitchFamily="49" charset="0"/>
            </a:endParaRPr>
          </a:p>
          <a:p>
            <a:endParaRPr lang="en-US" dirty="0"/>
          </a:p>
          <a:p>
            <a:endParaRPr lang="en-US" dirty="0"/>
          </a:p>
        </p:txBody>
      </p:sp>
    </p:spTree>
    <p:extLst>
      <p:ext uri="{BB962C8B-B14F-4D97-AF65-F5344CB8AC3E}">
        <p14:creationId xmlns:p14="http://schemas.microsoft.com/office/powerpoint/2010/main" val="192073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0A740-81EB-0E42-9D0A-DCCDF4AB0BAA}"/>
              </a:ext>
            </a:extLst>
          </p:cNvPr>
          <p:cNvSpPr>
            <a:spLocks noGrp="1"/>
          </p:cNvSpPr>
          <p:nvPr>
            <p:ph type="title"/>
          </p:nvPr>
        </p:nvSpPr>
        <p:spPr/>
        <p:txBody>
          <a:bodyPr/>
          <a:lstStyle/>
          <a:p>
            <a:r>
              <a:rPr lang="en-US" dirty="0"/>
              <a:t>5.7.1 A Binary Tree Abstraction </a:t>
            </a:r>
            <a:r>
              <a:rPr lang="en-US" sz="2000" dirty="0"/>
              <a:t>(1 of 3)</a:t>
            </a:r>
            <a:endParaRPr lang="en-US" dirty="0"/>
          </a:p>
        </p:txBody>
      </p:sp>
      <p:sp>
        <p:nvSpPr>
          <p:cNvPr id="3" name="Content Placeholder 2">
            <a:extLst>
              <a:ext uri="{FF2B5EF4-FFF2-40B4-BE49-F238E27FC236}">
                <a16:creationId xmlns:a16="http://schemas.microsoft.com/office/drawing/2014/main" id="{A73BF811-5F49-9140-988C-182833D1BA59}"/>
              </a:ext>
            </a:extLst>
          </p:cNvPr>
          <p:cNvSpPr>
            <a:spLocks noGrp="1"/>
          </p:cNvSpPr>
          <p:nvPr>
            <p:ph idx="1"/>
          </p:nvPr>
        </p:nvSpPr>
        <p:spPr>
          <a:xfrm>
            <a:off x="925829" y="1490870"/>
            <a:ext cx="10766817" cy="4699047"/>
          </a:xfrm>
        </p:spPr>
        <p:txBody>
          <a:bodyPr/>
          <a:lstStyle/>
          <a:p>
            <a:pPr marL="0" indent="0">
              <a:buNone/>
            </a:pPr>
            <a:r>
              <a:rPr lang="en-US" dirty="0"/>
              <a:t>Consider the following BNF specification of a binary tree:</a:t>
            </a:r>
          </a:p>
          <a:p>
            <a:pPr marL="0" indent="609585">
              <a:spcBef>
                <a:spcPts val="600"/>
              </a:spcBef>
              <a:buNone/>
            </a:pPr>
            <a:r>
              <a:rPr lang="en-US" sz="2000" dirty="0">
                <a:ea typeface="Courier New"/>
                <a:cs typeface="Courier New"/>
                <a:sym typeface="Courier New"/>
              </a:rPr>
              <a:t>      </a:t>
            </a:r>
          </a:p>
          <a:p>
            <a:pPr marL="0" indent="609585">
              <a:spcBef>
                <a:spcPts val="600"/>
              </a:spcBef>
              <a:buNone/>
            </a:pPr>
            <a:endParaRPr lang="en-US" sz="2000" dirty="0">
              <a:latin typeface="Courier New" panose="02070309020205020404" pitchFamily="49" charset="0"/>
              <a:ea typeface="Courier New"/>
              <a:cs typeface="Courier New" panose="02070309020205020404" pitchFamily="49" charset="0"/>
              <a:sym typeface="Courier New"/>
            </a:endParaRPr>
          </a:p>
          <a:p>
            <a:pPr marL="0" indent="0">
              <a:buNone/>
            </a:pPr>
            <a:r>
              <a:rPr lang="en-US" dirty="0"/>
              <a:t>The following sentences in the language defined by this grammar represent binary trees:</a:t>
            </a:r>
          </a:p>
          <a:p>
            <a:pPr lvl="1"/>
            <a:endParaRPr lang="en-US" dirty="0">
              <a:latin typeface="Courier New" panose="02070309020205020404" pitchFamily="49" charset="0"/>
              <a:cs typeface="Courier New" panose="02070309020205020404" pitchFamily="49" charset="0"/>
            </a:endParaRPr>
          </a:p>
        </p:txBody>
      </p:sp>
      <p:pic>
        <p:nvPicPr>
          <p:cNvPr id="7170" name="Picture 2" descr="The code lines are as follows. Line 1. Left angle bracket, b i n tree, right angle bracket, colon, colon, equals number. Line 2. Left angle bracket, b i n tree, right angle bracket, colon, colon, equals left parenthesis, left angle bracket, symbol, right angle bracket, left angle bracket, b i n tree, right angle bracket, left angle bracket, b i n tree, right angle bracket, right parenthesis." title="A list of two B N F specifications of a binary 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9849" y="2006146"/>
            <a:ext cx="5397748" cy="486683"/>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The code lines are as follows. Line 1. 111. Line 2. 32. Line 3. Left parenthesis, opus 111 32, right parenthesis. Line 4. Left parenthesis, sonata, 1820, left parenthesis, opus 111 32, right parenthesis, right parenthesis. Line 5. Left parenthesis, Beethoven, left parenthesis, sonata 32, left parenthesis, opus 110 31, right parenthesis, right parenthesis, left parenthesis, sonata, 33, left parenthesis, opus 111 32, right parenthesis, right parenthesis, right parenthesis. " title="A set of five code lines representing binary tre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849" y="3748767"/>
            <a:ext cx="7916460" cy="114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88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0A740-81EB-0E42-9D0A-DCCDF4AB0BAA}"/>
              </a:ext>
            </a:extLst>
          </p:cNvPr>
          <p:cNvSpPr>
            <a:spLocks noGrp="1"/>
          </p:cNvSpPr>
          <p:nvPr>
            <p:ph type="title"/>
          </p:nvPr>
        </p:nvSpPr>
        <p:spPr/>
        <p:txBody>
          <a:bodyPr/>
          <a:lstStyle/>
          <a:p>
            <a:r>
              <a:rPr lang="en-US" dirty="0"/>
              <a:t>5.7.1 A Binary Tree Abstraction </a:t>
            </a:r>
            <a:r>
              <a:rPr lang="en-US" sz="2000" dirty="0"/>
              <a:t>(2 of 3)</a:t>
            </a:r>
            <a:endParaRPr lang="en-US" dirty="0"/>
          </a:p>
        </p:txBody>
      </p:sp>
      <p:sp>
        <p:nvSpPr>
          <p:cNvPr id="3" name="Content Placeholder 2">
            <a:extLst>
              <a:ext uri="{FF2B5EF4-FFF2-40B4-BE49-F238E27FC236}">
                <a16:creationId xmlns:a16="http://schemas.microsoft.com/office/drawing/2014/main" id="{A73BF811-5F49-9140-988C-182833D1BA59}"/>
              </a:ext>
            </a:extLst>
          </p:cNvPr>
          <p:cNvSpPr>
            <a:spLocks noGrp="1"/>
          </p:cNvSpPr>
          <p:nvPr>
            <p:ph idx="1"/>
          </p:nvPr>
        </p:nvSpPr>
        <p:spPr>
          <a:xfrm>
            <a:off x="925830" y="1490871"/>
            <a:ext cx="10287000" cy="804858"/>
          </a:xfrm>
        </p:spPr>
        <p:txBody>
          <a:bodyPr/>
          <a:lstStyle/>
          <a:p>
            <a:pPr marL="0" indent="0">
              <a:buNone/>
            </a:pPr>
            <a:r>
              <a:rPr lang="en-US" dirty="0"/>
              <a:t>The following function accepts a binary tree as an argument and returns the number of internal and leaf nodes in the tree:</a:t>
            </a:r>
          </a:p>
          <a:p>
            <a:pPr marL="0" indent="609585">
              <a:spcBef>
                <a:spcPts val="600"/>
              </a:spcBef>
              <a:buNone/>
            </a:pPr>
            <a:endParaRPr lang="en-US" dirty="0"/>
          </a:p>
        </p:txBody>
      </p:sp>
      <p:pic>
        <p:nvPicPr>
          <p:cNvPr id="8194" name="Picture 2" descr="The code lines are as follows. Line 1. Left parenthesis, define b i n tree dash size. Line 2. Left parenthesis, lambda, left parenthesis, s, right parenthesis. Line 3. Left parenthesis, c o n d. Line 4. Left parenthesis, left parenthesis, number, question mark, s, right parenthesis, 1, right parenthesis. Line 5. Left parenthesis, else, left parenthesis, plus, left parenthesis, b i n tree dash size, left parenthesis, car, left parenthesis, c d r s, right parenthesis, right parenthesis, right parenthesis. Line 6. Left parenthesis, b i n tree dash size, left parenthesis, car, left parenthesis, c d r, left parenthesis, c d r s, right parenthesis, right parenthesis, right parenthesis, right parenthesis. Line 7. 1, right parenthesis, right parenthesis, right parenthesis, right parenthesis, right parenthesis, semicolon, count self." title="A set of seven code lines with a function that accepts a binary tree as an argument and returns the number of internal and leaf nodes in the 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402" y="2483302"/>
            <a:ext cx="8194737" cy="192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85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Table 5.1 Examples of Shortening </a:t>
            </a:r>
            <a:r>
              <a:rPr lang="en-US" dirty="0">
                <a:latin typeface="Courier New" panose="02070309020205020404" pitchFamily="49" charset="0"/>
                <a:cs typeface="Courier New" panose="02070309020205020404" pitchFamily="49" charset="0"/>
              </a:rPr>
              <a:t>car</a:t>
            </a:r>
            <a:r>
              <a:rPr lang="en-US" dirty="0"/>
              <a:t>-</a:t>
            </a:r>
            <a:r>
              <a:rPr lang="en-US" dirty="0" err="1">
                <a:latin typeface="Courier New" panose="02070309020205020404" pitchFamily="49" charset="0"/>
                <a:cs typeface="Courier New" panose="02070309020205020404" pitchFamily="49" charset="0"/>
              </a:rPr>
              <a:t>cdr</a:t>
            </a:r>
            <a:r>
              <a:rPr lang="en-US" dirty="0"/>
              <a:t> Call Chains with Syntactic Sugar</a:t>
            </a:r>
          </a:p>
        </p:txBody>
      </p:sp>
      <p:pic>
        <p:nvPicPr>
          <p:cNvPr id="9218" name="Picture 2" descr="Row entries are as follows. Row 1. Left parenthesis, car, left parenthesis, c d r, left parenthesis, c d r, left parenthesis, c d r prime, left parenthesis, a b c d e f, right parenthesis, right parenthesis, right parenthesis, right parenthesis, right parenthesis, equals, left parenthesis, c a d d d r prime, left parenthesis, a b c d e f, right parenthesis, right parenthesis, equals d. Row 2. Left parenthesis, car, left parenthesis, car, left parenthesis, car prime, left parenthesis, left parenthesis, left parenthesis, a b, right parenthesis, right parenthesis, right parenthesis, right parenthesis, right parenthesis, right parenthesis, equals, left parenthesis, c a a a r prime, left parenthesis, left parenthesis, left parenthesis, a b, right parenthesis, right parenthesis, right parenthesis, right parenthesis, equals a. Row 3. Left parenthesis, car, left parenthesis, c d r, left parenthesis, car, left parenthesis, c d r prime, left parenthesis, a, left parenthesis, b c, right parenthesis, d e, right parenthesis, right parenthesis, right parenthesis, right parenthesis, right parenthesis, equals, left parenthesis, c a d a d r prime, left parenthesis, a, left parenthesis, b c, right parenthesis, d e, right parenthesis, right parenthesis, equals c. Row 4. Left parenthesis, c d r, left parenthesis, car, left parenthesis, c d r, left parenthesis, car prime, left parenthesis, left parenthesis, a, left parenthesis, b c d, right parenthesis, right parenthesis, e f, right parenthesis, right parenthesis, right parenthesis, right parenthesis, right parenthesis, equals, left parenthesis, c d a d a r prime, left parenthesis, left parenthesis, a, left parenthesis, b c d, right parenthesis, right parenthesis, e f, right parenthesis, right parenthesis, equals, left parenthesis, c d, right parenthesis.&#10;" title="A table of four examples of shortening car dash c d r call chains with syntactic sug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440" y="1528189"/>
            <a:ext cx="10228665" cy="10830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883591-B7DD-3187-DF37-B121A0EE4924}"/>
              </a:ext>
            </a:extLst>
          </p:cNvPr>
          <p:cNvSpPr txBox="1"/>
          <p:nvPr/>
        </p:nvSpPr>
        <p:spPr>
          <a:xfrm>
            <a:off x="979440" y="2918564"/>
            <a:ext cx="1022866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Note that Racket has functions </a:t>
            </a:r>
            <a:r>
              <a:rPr lang="en-US" sz="1400" dirty="0">
                <a:latin typeface="Fira Mono" panose="020B0509050000020004" pitchFamily="49" charset="0"/>
                <a:ea typeface="Fira Mono" panose="020B0509050000020004" pitchFamily="49" charset="0"/>
              </a:rPr>
              <a:t>(first L)</a:t>
            </a:r>
            <a:r>
              <a:rPr lang="en-US" dirty="0"/>
              <a:t>, </a:t>
            </a:r>
            <a:r>
              <a:rPr lang="en-US" sz="1400" dirty="0">
                <a:latin typeface="Fira Mono" panose="020B0509050000020004" pitchFamily="49" charset="0"/>
                <a:ea typeface="Fira Mono" panose="020B0509050000020004" pitchFamily="49" charset="0"/>
              </a:rPr>
              <a:t>(second L)</a:t>
            </a:r>
            <a:r>
              <a:rPr lang="en-US" dirty="0"/>
              <a:t>, </a:t>
            </a:r>
            <a:r>
              <a:rPr lang="en-US" sz="1400" dirty="0">
                <a:latin typeface="Fira Mono" panose="020B0509050000020004" pitchFamily="49" charset="0"/>
                <a:ea typeface="Fira Mono" panose="020B0509050000020004" pitchFamily="49" charset="0"/>
              </a:rPr>
              <a:t>(third L)</a:t>
            </a:r>
            <a:r>
              <a:rPr lang="en-US" dirty="0"/>
              <a:t>, etc., through </a:t>
            </a:r>
            <a:r>
              <a:rPr lang="en-US" sz="1400" dirty="0">
                <a:latin typeface="Fira Mono" panose="020B0509050000020004" pitchFamily="49" charset="0"/>
                <a:ea typeface="Fira Mono" panose="020B0509050000020004" pitchFamily="49" charset="0"/>
              </a:rPr>
              <a:t>(tenth L)</a:t>
            </a:r>
            <a:r>
              <a:rPr lang="en-US" dirty="0"/>
              <a:t>. </a:t>
            </a:r>
          </a:p>
          <a:p>
            <a:pPr marL="285750" indent="-285750">
              <a:buFont typeface="Arial" panose="020B0604020202020204" pitchFamily="34" charset="0"/>
              <a:buChar char="•"/>
            </a:pPr>
            <a:r>
              <a:rPr lang="en-US" dirty="0"/>
              <a:t>It also has </a:t>
            </a:r>
            <a:r>
              <a:rPr lang="en-US" sz="1400" dirty="0">
                <a:latin typeface="Fira Mono" panose="020B0509050000020004" pitchFamily="49" charset="0"/>
                <a:ea typeface="Fira Mono" panose="020B0509050000020004" pitchFamily="49" charset="0"/>
              </a:rPr>
              <a:t>(take L n)</a:t>
            </a:r>
            <a:r>
              <a:rPr lang="en-US" dirty="0"/>
              <a:t>, to return the first n elements of L, and </a:t>
            </a:r>
            <a:r>
              <a:rPr lang="en-US" sz="1400" dirty="0">
                <a:latin typeface="Fira Mono" panose="020B0509050000020004" pitchFamily="49" charset="0"/>
                <a:ea typeface="Fira Mono" panose="020B0509050000020004" pitchFamily="49" charset="0"/>
              </a:rPr>
              <a:t>(drop L n)</a:t>
            </a:r>
            <a:r>
              <a:rPr lang="en-US" dirty="0"/>
              <a:t>, which returns list L with the first n items removed. </a:t>
            </a:r>
          </a:p>
          <a:p>
            <a:pPr marL="285750" indent="-285750">
              <a:buFont typeface="Arial" panose="020B0604020202020204" pitchFamily="34" charset="0"/>
              <a:buChar char="•"/>
            </a:pPr>
            <a:r>
              <a:rPr lang="en-US" dirty="0"/>
              <a:t>In general, </a:t>
            </a:r>
            <a:r>
              <a:rPr lang="en-US" sz="1400" dirty="0">
                <a:latin typeface="Fira Mono" panose="020B0509050000020004" pitchFamily="49" charset="0"/>
                <a:ea typeface="Fira Mono" panose="020B0509050000020004" pitchFamily="49" charset="0"/>
              </a:rPr>
              <a:t>(list-ref L pos)</a:t>
            </a:r>
            <a:r>
              <a:rPr lang="en-US" dirty="0"/>
              <a:t> returns the item at position pos. </a:t>
            </a:r>
          </a:p>
          <a:p>
            <a:pPr marL="285750" indent="-285750">
              <a:buFont typeface="Arial" panose="020B0604020202020204" pitchFamily="34" charset="0"/>
              <a:buChar char="•"/>
            </a:pPr>
            <a:r>
              <a:rPr lang="en-US" dirty="0"/>
              <a:t>And </a:t>
            </a:r>
            <a:r>
              <a:rPr lang="en-US" sz="1400" dirty="0">
                <a:latin typeface="Fira Mono" panose="020B0509050000020004" pitchFamily="49" charset="0"/>
                <a:ea typeface="Fira Mono" panose="020B0509050000020004" pitchFamily="49" charset="0"/>
              </a:rPr>
              <a:t>(list-tail L pos)</a:t>
            </a:r>
            <a:r>
              <a:rPr lang="en-US" dirty="0"/>
              <a:t> returns the remainder of the list after the first pos elements</a:t>
            </a:r>
          </a:p>
        </p:txBody>
      </p:sp>
    </p:spTree>
    <p:extLst>
      <p:ext uri="{BB962C8B-B14F-4D97-AF65-F5344CB8AC3E}">
        <p14:creationId xmlns:p14="http://schemas.microsoft.com/office/powerpoint/2010/main" val="263210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A55A2-87D2-6E47-9005-F99A51180BFC}"/>
              </a:ext>
            </a:extLst>
          </p:cNvPr>
          <p:cNvSpPr>
            <a:spLocks noGrp="1"/>
          </p:cNvSpPr>
          <p:nvPr>
            <p:ph type="title"/>
          </p:nvPr>
        </p:nvSpPr>
        <p:spPr/>
        <p:txBody>
          <a:bodyPr/>
          <a:lstStyle/>
          <a:p>
            <a:r>
              <a:rPr lang="en-US" dirty="0"/>
              <a:t>5.1 Chapter Objectives</a:t>
            </a:r>
          </a:p>
        </p:txBody>
      </p:sp>
      <p:sp>
        <p:nvSpPr>
          <p:cNvPr id="3" name="Content Placeholder 2">
            <a:extLst>
              <a:ext uri="{FF2B5EF4-FFF2-40B4-BE49-F238E27FC236}">
                <a16:creationId xmlns:a16="http://schemas.microsoft.com/office/drawing/2014/main" id="{E3DAD693-DD6F-B048-B791-487CAB5CD020}"/>
              </a:ext>
            </a:extLst>
          </p:cNvPr>
          <p:cNvSpPr>
            <a:spLocks noGrp="1"/>
          </p:cNvSpPr>
          <p:nvPr>
            <p:ph idx="1"/>
          </p:nvPr>
        </p:nvSpPr>
        <p:spPr/>
        <p:txBody>
          <a:bodyPr>
            <a:normAutofit/>
          </a:bodyPr>
          <a:lstStyle/>
          <a:p>
            <a:r>
              <a:rPr lang="en-US" dirty="0"/>
              <a:t>Foster a recursive-thought process toward program design and implementation.</a:t>
            </a:r>
          </a:p>
          <a:p>
            <a:r>
              <a:rPr lang="en-US" dirty="0"/>
              <a:t>Understand the fundamental tenets of functional programming for practical purposes.</a:t>
            </a:r>
          </a:p>
          <a:p>
            <a:r>
              <a:rPr lang="en-US" dirty="0"/>
              <a:t>Explore techniques to improve the efficiency of functional programs. </a:t>
            </a:r>
          </a:p>
          <a:p>
            <a:r>
              <a:rPr lang="en-US" dirty="0"/>
              <a:t>Demonstrate by example the ease with which data structures and programming abstractions are constructed in functional programming.</a:t>
            </a:r>
          </a:p>
          <a:p>
            <a:r>
              <a:rPr lang="en-US" dirty="0"/>
              <a:t>Establish an understanding of programming in Scheme.</a:t>
            </a:r>
          </a:p>
          <a:p>
            <a:pPr lvl="1"/>
            <a:r>
              <a:rPr lang="en-US" dirty="0"/>
              <a:t>Your text uses Scheme; we’re using Racket for this course. What’s the difference? </a:t>
            </a:r>
          </a:p>
          <a:p>
            <a:pPr lvl="1"/>
            <a:r>
              <a:rPr lang="en-US" dirty="0"/>
              <a:t>Very little. Scheme code will usually run without modification as Racket code.</a:t>
            </a:r>
          </a:p>
          <a:p>
            <a:pPr lvl="1"/>
            <a:r>
              <a:rPr lang="en-US" dirty="0"/>
              <a:t>Racket has some additional features added. </a:t>
            </a:r>
          </a:p>
        </p:txBody>
      </p:sp>
    </p:spTree>
    <p:extLst>
      <p:ext uri="{BB962C8B-B14F-4D97-AF65-F5344CB8AC3E}">
        <p14:creationId xmlns:p14="http://schemas.microsoft.com/office/powerpoint/2010/main" val="246163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0A740-81EB-0E42-9D0A-DCCDF4AB0BAA}"/>
              </a:ext>
            </a:extLst>
          </p:cNvPr>
          <p:cNvSpPr>
            <a:spLocks noGrp="1"/>
          </p:cNvSpPr>
          <p:nvPr>
            <p:ph type="title"/>
          </p:nvPr>
        </p:nvSpPr>
        <p:spPr/>
        <p:txBody>
          <a:bodyPr/>
          <a:lstStyle/>
          <a:p>
            <a:r>
              <a:rPr lang="en-US" dirty="0"/>
              <a:t>5.7.1 A Binary Tree Abstraction </a:t>
            </a:r>
            <a:r>
              <a:rPr lang="en-US" sz="2000" dirty="0"/>
              <a:t>(3 of 3)</a:t>
            </a:r>
            <a:endParaRPr lang="en-US" dirty="0"/>
          </a:p>
        </p:txBody>
      </p:sp>
      <p:sp>
        <p:nvSpPr>
          <p:cNvPr id="3" name="Content Placeholder 2">
            <a:extLst>
              <a:ext uri="{FF2B5EF4-FFF2-40B4-BE49-F238E27FC236}">
                <a16:creationId xmlns:a16="http://schemas.microsoft.com/office/drawing/2014/main" id="{A73BF811-5F49-9140-988C-182833D1BA59}"/>
              </a:ext>
            </a:extLst>
          </p:cNvPr>
          <p:cNvSpPr>
            <a:spLocks noGrp="1"/>
          </p:cNvSpPr>
          <p:nvPr>
            <p:ph idx="1"/>
          </p:nvPr>
        </p:nvSpPr>
        <p:spPr>
          <a:xfrm>
            <a:off x="925830" y="1490871"/>
            <a:ext cx="10287000" cy="454662"/>
          </a:xfrm>
        </p:spPr>
        <p:txBody>
          <a:bodyPr/>
          <a:lstStyle/>
          <a:p>
            <a:pPr marL="0" indent="0">
              <a:buNone/>
            </a:pPr>
            <a:r>
              <a:rPr lang="en-US" dirty="0"/>
              <a:t>Thus, we can rewrite </a:t>
            </a:r>
            <a:r>
              <a:rPr lang="en-US" dirty="0" err="1">
                <a:latin typeface="Courier New" panose="02070309020205020404" pitchFamily="49" charset="0"/>
                <a:cs typeface="Courier New" panose="02070309020205020404" pitchFamily="49" charset="0"/>
              </a:rPr>
              <a:t>bintree</a:t>
            </a:r>
            <a:r>
              <a:rPr lang="en-US" dirty="0">
                <a:latin typeface="Courier New" panose="02070309020205020404" pitchFamily="49" charset="0"/>
                <a:cs typeface="Courier New" panose="02070309020205020404" pitchFamily="49" charset="0"/>
              </a:rPr>
              <a:t>-size</a:t>
            </a:r>
            <a:r>
              <a:rPr lang="en-US" dirty="0"/>
              <a:t> as follows:</a:t>
            </a:r>
          </a:p>
          <a:p>
            <a:pPr marL="0" indent="609585">
              <a:spcBef>
                <a:spcPts val="600"/>
              </a:spcBef>
              <a:buNone/>
            </a:pPr>
            <a:endParaRPr lang="en-US" dirty="0"/>
          </a:p>
        </p:txBody>
      </p:sp>
      <p:pic>
        <p:nvPicPr>
          <p:cNvPr id="9218" name="Picture 2" descr="The code lines are as follows. Line 1. Left parenthesis, define b i n tree dash size. Line 2. Left parenthesis, lambda, left parenthesis, s, right parenthesis. Line 3. Left parenthesis, c o n d. Line 4. Left parenthesis, left parenthesis, number, question mark, s, right parenthesis, 1, right parenthesis. Line 5. Left parenthesis, else, left parenthesis, plus, left parenthesis, b i n tree dash size, left parenthesis, c a d r s, right parenthesis, right parenthesis. Line 6. Left parenthesis, b i n tree dash size, left parenthesis, c a d d r s, right parenthesis, right parenthesis. Line 7. 1, right parenthesis, right parenthesis, right parenthesis, right parenthesis, right parenthesis. " title="A set of seven code lines in Scheme with the bin tree dash size expression rewritt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689" y="2366736"/>
            <a:ext cx="8148681" cy="251006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7C86D18F-6C51-72B9-C5B6-C44B1F4555E1}"/>
              </a:ext>
            </a:extLst>
          </p:cNvPr>
          <p:cNvSpPr txBox="1">
            <a:spLocks/>
          </p:cNvSpPr>
          <p:nvPr/>
        </p:nvSpPr>
        <p:spPr>
          <a:xfrm>
            <a:off x="925830" y="5567571"/>
            <a:ext cx="10287000" cy="45466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r>
              <a:rPr lang="en-US" dirty="0"/>
              <a:t>Exercise: Rewrite using Racket idiom (first, second, </a:t>
            </a:r>
            <a:r>
              <a:rPr lang="en-US" dirty="0" err="1"/>
              <a:t>etc</a:t>
            </a:r>
            <a:r>
              <a:rPr lang="en-US" dirty="0"/>
              <a:t>) </a:t>
            </a:r>
          </a:p>
          <a:p>
            <a:pPr marL="0" indent="609585">
              <a:spcBef>
                <a:spcPts val="600"/>
              </a:spcBef>
              <a:buFont typeface="Wingdings" panose="05000000000000000000" pitchFamily="2" charset="2"/>
              <a:buNone/>
            </a:pPr>
            <a:endParaRPr lang="en-US" dirty="0"/>
          </a:p>
        </p:txBody>
      </p:sp>
    </p:spTree>
    <p:extLst>
      <p:ext uri="{BB962C8B-B14F-4D97-AF65-F5344CB8AC3E}">
        <p14:creationId xmlns:p14="http://schemas.microsoft.com/office/powerpoint/2010/main" val="48152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7A721-232C-2D40-94D2-5A00DFBA7E04}"/>
              </a:ext>
            </a:extLst>
          </p:cNvPr>
          <p:cNvSpPr>
            <a:spLocks noGrp="1"/>
          </p:cNvSpPr>
          <p:nvPr>
            <p:ph type="title"/>
          </p:nvPr>
        </p:nvSpPr>
        <p:spPr/>
        <p:txBody>
          <a:bodyPr/>
          <a:lstStyle/>
          <a:p>
            <a:r>
              <a:rPr lang="en-US" dirty="0"/>
              <a:t>5.8.1 </a:t>
            </a:r>
            <a:r>
              <a:rPr lang="en-US" dirty="0">
                <a:latin typeface="Courier New" panose="02070309020205020404" pitchFamily="49" charset="0"/>
                <a:cs typeface="Courier New" panose="02070309020205020404" pitchFamily="49" charset="0"/>
              </a:rPr>
              <a:t>atom?</a:t>
            </a:r>
            <a:r>
              <a:rPr lang="en-US" dirty="0"/>
              <a:t>, </a:t>
            </a:r>
            <a:r>
              <a:rPr lang="en-US" dirty="0">
                <a:latin typeface="Courier New" panose="02070309020205020404" pitchFamily="49" charset="0"/>
                <a:cs typeface="Courier New" panose="02070309020205020404" pitchFamily="49" charset="0"/>
              </a:rPr>
              <a:t>list-of-atoms?</a:t>
            </a:r>
            <a:r>
              <a:rPr lang="en-US" dirty="0"/>
              <a:t>, and </a:t>
            </a:r>
            <a:r>
              <a:rPr lang="en-US" dirty="0">
                <a:latin typeface="Courier New" panose="02070309020205020404" pitchFamily="49" charset="0"/>
                <a:cs typeface="Courier New" panose="02070309020205020404" pitchFamily="49" charset="0"/>
              </a:rPr>
              <a:t>list-of-numbers? </a:t>
            </a:r>
            <a:br>
              <a:rPr lang="en-US" sz="2800" dirty="0">
                <a:latin typeface="Courier New" panose="02070309020205020404" pitchFamily="49" charset="0"/>
                <a:cs typeface="Courier New" panose="02070309020205020404" pitchFamily="49" charset="0"/>
              </a:rPr>
            </a:br>
            <a:r>
              <a:rPr lang="en-US" sz="2000" dirty="0">
                <a:solidFill>
                  <a:srgbClr val="FFFFFF"/>
                </a:solidFill>
              </a:rPr>
              <a:t>(1 of 4)</a:t>
            </a:r>
            <a:endParaRPr lang="en-US" sz="2000" dirty="0"/>
          </a:p>
        </p:txBody>
      </p:sp>
      <p:pic>
        <p:nvPicPr>
          <p:cNvPr id="10242" name="Picture 2" descr="The code lines are as follows. Line 1. Left parenthesis, define atom, question mark. Line 2. Left parenthesis, lambda, left parenthesis, x, right parenthesis. Line 3. Left parenthesis, and, left parenthesis, not, left parenthesis, pair, question mark, x, right parenthesis, right parenthesis, left parenthesis, not, left parenthesis, null, question mark, x, right parenthesis, right parenthesis, right parenthesis, right parenthesis, right parenthesis. " title="A set of three code lines in Scheme for determining whether an argument is an at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881" y="1489528"/>
            <a:ext cx="5122587" cy="6549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code lines are as follows. Line 1. Semicolon, semicolon, semicolon, first version. Line 2. Left parenthesis, define list dash of dash atoms, question mark. Line 3. Left parenthesis, lambda, left parenthesis, l s t, right parenthesis. Line 4. Left parenthesis, c o n d. Line 5. Left parenthesis, left parenthesis, null, question mark, l s t, hash t, right parenthesis. Line 6. Left parenthesis, left parenthesis, atom, question mark, left parenthesis, car l s t, right parenthesis, right parenthesis, left parenthesis, list dash of dash atoms, question mark, left parenthesis, c d r l s t, right parenthesis, right parenthesis, right parenthesis. Line 7. Left parenthesis, else hash f, right parenthesis, right parenthesis, right parenthesis. Line 8. Semicolon, semicolon, semicolon, second version. Line 9. Left parenthesis, define list dash of dash atoms, question mark. Line 10. Left parenthesis, lambda, left parenthesis, l s t, right parenthesis. Line 11. Left parenthesis, c o n d. Line 12. Left parenthesis, left parenthesis, null, question mark, l s t, hash t, right parenthesis. Line 13. Left parenthesis, left parenthesis, else, left parenthesis, and, left parenthesis, atom, question mark, left parenthesis, car l s t, right parenthesis, right parenthesis. Line 14. Left parenthesis, list dash of dash atom, question mark, left parenthesis, c d r l s t, right parenthesis, right parenthesis, right parenthesis, right parenthesis, right parenthesis, right parenthesis, right parenthesis." title="A set of 14 code lines in Scheme with right-recursion in defining the langu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881" y="2271717"/>
            <a:ext cx="7149415" cy="3965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55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7A721-232C-2D40-94D2-5A00DFBA7E04}"/>
              </a:ext>
            </a:extLst>
          </p:cNvPr>
          <p:cNvSpPr>
            <a:spLocks noGrp="1"/>
          </p:cNvSpPr>
          <p:nvPr>
            <p:ph type="title"/>
          </p:nvPr>
        </p:nvSpPr>
        <p:spPr>
          <a:xfrm>
            <a:off x="0" y="68279"/>
            <a:ext cx="12192000" cy="1002089"/>
          </a:xfrm>
        </p:spPr>
        <p:txBody>
          <a:bodyPr/>
          <a:lstStyle/>
          <a:p>
            <a:r>
              <a:rPr lang="en-US" dirty="0"/>
              <a:t>5.8.1 </a:t>
            </a:r>
            <a:r>
              <a:rPr lang="en-US" dirty="0">
                <a:latin typeface="Courier New" panose="02070309020205020404" pitchFamily="49" charset="0"/>
                <a:cs typeface="Courier New" panose="02070309020205020404" pitchFamily="49" charset="0"/>
              </a:rPr>
              <a:t>atom?</a:t>
            </a:r>
            <a:r>
              <a:rPr lang="en-US" dirty="0"/>
              <a:t>, </a:t>
            </a:r>
            <a:r>
              <a:rPr lang="en-US" dirty="0">
                <a:latin typeface="Courier New" panose="02070309020205020404" pitchFamily="49" charset="0"/>
                <a:cs typeface="Courier New" panose="02070309020205020404" pitchFamily="49" charset="0"/>
              </a:rPr>
              <a:t>list-of-atoms?</a:t>
            </a:r>
            <a:r>
              <a:rPr lang="en-US" dirty="0"/>
              <a:t>, and </a:t>
            </a:r>
            <a:r>
              <a:rPr lang="en-US" dirty="0">
                <a:latin typeface="Courier New" panose="02070309020205020404" pitchFamily="49" charset="0"/>
                <a:cs typeface="Courier New" panose="02070309020205020404" pitchFamily="49" charset="0"/>
              </a:rPr>
              <a:t>list-of-numbers?</a:t>
            </a:r>
            <a:r>
              <a:rPr lang="en-US" sz="2800" dirty="0">
                <a:latin typeface="Courier New" panose="02070309020205020404" pitchFamily="49" charset="0"/>
                <a:cs typeface="Courier New" panose="02070309020205020404" pitchFamily="49" charset="0"/>
              </a:rPr>
              <a:t> </a:t>
            </a:r>
            <a:br>
              <a:rPr lang="en-US" sz="2800" dirty="0">
                <a:latin typeface="Courier New" panose="02070309020205020404" pitchFamily="49" charset="0"/>
                <a:cs typeface="Courier New" panose="02070309020205020404" pitchFamily="49" charset="0"/>
              </a:rPr>
            </a:br>
            <a:r>
              <a:rPr lang="en-US" sz="2000" dirty="0">
                <a:solidFill>
                  <a:srgbClr val="FFFFFF"/>
                </a:solidFill>
              </a:rPr>
              <a:t>(2 of 4)</a:t>
            </a:r>
            <a:endParaRPr lang="en-US" dirty="0"/>
          </a:p>
        </p:txBody>
      </p:sp>
      <p:pic>
        <p:nvPicPr>
          <p:cNvPr id="1026" name="Picture 2" descr="The code lines are as follows. Line 1. Semicolon, semicolon, semicolon, final version. Line 2. Left parenthesis, define list dash of dash atoms, question mark. Line 3. Left parenthesis, lambda, left parenthesis, l s t, right parenthesis. Line 4. Left parenthesis, or, left parenthesis null, question mark, l s t right parenthesis. Line 5. Left parenthesis, and, left parenthesis pair, question mark, l s t right parenthesis. Line 6: Left parenthesis, atom, question mark, left parenthesis, car l s t, right parenthesis, right parenthesis. Line 7: Left parenthesis, list dash of dash atoms, question mark, left parenthesis, c d r l s t, right parenthesis, right parenthesis, right parenthesis, right parenthesis, right parenthesis, right parenthesis." title="A set of 7 code lines in Scheme with right-recursion in defining the langu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091" y="1629886"/>
            <a:ext cx="6650703" cy="201628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The code lines are as follows. Line 1: Semicolon, semicolon, semicolon, same structure. Line 2: Left parenthesis, define list dash of dash numbers, question mark. Line 3. Left parenthesis, lambda, left parenthesis, l s t, right parenthesis. Line 4. Left parenthesis, or, left parenthesis null, question mark, l s t right parenthesis. Line 5. Left parenthesis, and, left parenthesis pair, question mark, l s t right parenthesis. Line 6: Left parenthesis, number, question mark, left parenthesis, car l s t, right parenthesis, right parenthesis. Line 7: Left parenthesis, list dash of dash numbers, question mark, left parenthesis, c d r l s t, right parenthesis, right parenthesis, right parenthesis, right parenthesis, right parenthesis, right parenthesis." title="A set of 7 code lines in Scheme that defines the list dash of dash numbers question mark fun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091" y="3937633"/>
            <a:ext cx="6814273" cy="2040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45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7A721-232C-2D40-94D2-5A00DFBA7E04}"/>
              </a:ext>
            </a:extLst>
          </p:cNvPr>
          <p:cNvSpPr>
            <a:spLocks noGrp="1"/>
          </p:cNvSpPr>
          <p:nvPr>
            <p:ph type="title"/>
          </p:nvPr>
        </p:nvSpPr>
        <p:spPr/>
        <p:txBody>
          <a:bodyPr/>
          <a:lstStyle/>
          <a:p>
            <a:r>
              <a:rPr lang="en-US" dirty="0"/>
              <a:t>5.8.1 </a:t>
            </a:r>
            <a:r>
              <a:rPr lang="en-US" dirty="0">
                <a:latin typeface="Courier New" panose="02070309020205020404" pitchFamily="49" charset="0"/>
                <a:cs typeface="Courier New" panose="02070309020205020404" pitchFamily="49" charset="0"/>
              </a:rPr>
              <a:t>atom?</a:t>
            </a:r>
            <a:r>
              <a:rPr lang="en-US" dirty="0"/>
              <a:t>, </a:t>
            </a:r>
            <a:r>
              <a:rPr lang="en-US" dirty="0">
                <a:latin typeface="Courier New" panose="02070309020205020404" pitchFamily="49" charset="0"/>
                <a:cs typeface="Courier New" panose="02070309020205020404" pitchFamily="49" charset="0"/>
              </a:rPr>
              <a:t>list-of-atoms?</a:t>
            </a:r>
            <a:r>
              <a:rPr lang="en-US" dirty="0"/>
              <a:t>, and </a:t>
            </a:r>
            <a:r>
              <a:rPr lang="en-US" dirty="0">
                <a:latin typeface="Courier New" panose="02070309020205020404" pitchFamily="49" charset="0"/>
                <a:cs typeface="Courier New" panose="02070309020205020404" pitchFamily="49" charset="0"/>
              </a:rPr>
              <a:t>list-of-numbers? </a:t>
            </a:r>
            <a:br>
              <a:rPr lang="en-US" sz="2800" dirty="0">
                <a:latin typeface="Courier New" panose="02070309020205020404" pitchFamily="49" charset="0"/>
                <a:cs typeface="Courier New" panose="02070309020205020404" pitchFamily="49" charset="0"/>
              </a:rPr>
            </a:br>
            <a:r>
              <a:rPr lang="en-US" sz="2000" dirty="0">
                <a:solidFill>
                  <a:srgbClr val="FFFFFF"/>
                </a:solidFill>
              </a:rPr>
              <a:t>(3 of 4)</a:t>
            </a:r>
            <a:endParaRPr lang="en-US" sz="2800" dirty="0"/>
          </a:p>
        </p:txBody>
      </p:sp>
      <p:pic>
        <p:nvPicPr>
          <p:cNvPr id="2050" name="Picture 2" descr="A set of seven code lines that defines the list dash of function.&#10;&#10;The code lines are as follows. Line 1. Semicolon, semicolon, semicolon, let parameterize the predicate. Line 2. Left parenthesis, define list dash of. Line 3. Left parenthesis, lambda, left parenthesis, predicate l s t, right parenthesis. Line 4. Left parenthesis, or, left parenthesis, null, question mark, l s t, right parenthesis. Line 5. Left parenthesis, and, left parenthesis, pair, question mark, l s t, right parenthesis. Line 6. Left parenthesis, predicate, left parenthesis, car l s t, right parenthesis, right parenthesis. Line 7. Left parenthesis, list dash of predicate, left parenthesis, c d r l s t, right parenthesis, right parenthesis, right parenthesis, right parenthesis, right parenthesis, right parenthesis." title="A set of seven code lines that defines the list dash of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365" y="2709501"/>
            <a:ext cx="5666484" cy="1709644"/>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The code lines are as follows. Line 1. Greater than, left parenthesis, list dash of atom, question mark, prime, left parenthesis, a b c d, right parenthesis, right parenthesis. Line 2. Hash t. Line 3. Greater than, left parenthesis, list dash of atom, question mark, prime, left parenthesis, 1 2 3 4, right parenthesis, right parenthesis. Line 4. Hash t. Line 5. Greater than, left parenthesis, list dash of atom, question mark, prime, left parenthesis, left parenthesis, a b, right parenthesis, c d, right parenthesis, right parenthesis. Line 6. Hash f. Line 7. Greater than, left parenthesis, list dash of atom, question mark, prime a b c d, right parenthesis. Line 8. Hash f." title="A set of eight code lines with the list dash of fun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255" y="2709501"/>
            <a:ext cx="3255079" cy="159035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e code lines are as follows. Line 9. Greater than, left parenthesis, list dash of number, question mark, prime, left parenthesis, 1 2 3 4, right parenthesis, right parenthesis. Line 10. Hash t. Line 11. Greater than, left parenthesis, list dash of number, question mark, prime, left parenthesis, a b c d, right parenthesis, right parenthesis. Line 12. Hash f. Line 13. Greater than, left parenthesis, list dash of number, question mark, prime, left parenthesis, left parenthesis, 1 2, right parenthesis, 3 4, right parenthesis, right parenthesis. Line 14. Hash f." title="Continuation of the code with the list dash of function consisting of six lin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3254" y="4419145"/>
            <a:ext cx="2915431" cy="991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05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7A721-232C-2D40-94D2-5A00DFBA7E04}"/>
              </a:ext>
            </a:extLst>
          </p:cNvPr>
          <p:cNvSpPr>
            <a:spLocks noGrp="1"/>
          </p:cNvSpPr>
          <p:nvPr>
            <p:ph type="title"/>
          </p:nvPr>
        </p:nvSpPr>
        <p:spPr/>
        <p:txBody>
          <a:bodyPr/>
          <a:lstStyle/>
          <a:p>
            <a:r>
              <a:rPr lang="en-US" dirty="0"/>
              <a:t>5.8.1 </a:t>
            </a:r>
            <a:r>
              <a:rPr lang="en-US" dirty="0">
                <a:latin typeface="Courier New" panose="02070309020205020404" pitchFamily="49" charset="0"/>
                <a:cs typeface="Courier New" panose="02070309020205020404" pitchFamily="49" charset="0"/>
              </a:rPr>
              <a:t>atom?</a:t>
            </a:r>
            <a:r>
              <a:rPr lang="en-US" dirty="0"/>
              <a:t>, </a:t>
            </a:r>
            <a:r>
              <a:rPr lang="en-US" dirty="0">
                <a:latin typeface="Courier New" panose="02070309020205020404" pitchFamily="49" charset="0"/>
                <a:cs typeface="Courier New" panose="02070309020205020404" pitchFamily="49" charset="0"/>
              </a:rPr>
              <a:t>list-of-atoms?</a:t>
            </a:r>
            <a:r>
              <a:rPr lang="en-US" dirty="0"/>
              <a:t>, and </a:t>
            </a:r>
            <a:r>
              <a:rPr lang="en-US" dirty="0">
                <a:latin typeface="Courier New" panose="02070309020205020404" pitchFamily="49" charset="0"/>
                <a:cs typeface="Courier New" panose="02070309020205020404" pitchFamily="49" charset="0"/>
              </a:rPr>
              <a:t>list-of-numbers?</a:t>
            </a:r>
            <a:r>
              <a:rPr lang="en-US" sz="2800" dirty="0">
                <a:latin typeface="Courier New" panose="02070309020205020404" pitchFamily="49" charset="0"/>
                <a:cs typeface="Courier New" panose="02070309020205020404" pitchFamily="49" charset="0"/>
              </a:rPr>
              <a:t> </a:t>
            </a:r>
            <a:br>
              <a:rPr lang="en-US" sz="2800" dirty="0">
                <a:latin typeface="Courier New" panose="02070309020205020404" pitchFamily="49" charset="0"/>
                <a:cs typeface="Courier New" panose="02070309020205020404" pitchFamily="49" charset="0"/>
              </a:rPr>
            </a:br>
            <a:r>
              <a:rPr lang="en-US" sz="2000" dirty="0">
                <a:solidFill>
                  <a:srgbClr val="FFFFFF"/>
                </a:solidFill>
              </a:rPr>
              <a:t>(4 of 4)</a:t>
            </a:r>
            <a:endParaRPr lang="en-US" dirty="0"/>
          </a:p>
        </p:txBody>
      </p:sp>
      <p:pic>
        <p:nvPicPr>
          <p:cNvPr id="3074" name="Picture 2" descr="The code lines are as follows. Line 1. Semicolon, semicolon, semicolon, updated version. Line 2. Left parenthesis, define list dash of. Line 3. Left parenthesis, lambda, left parenthesis, predicate, right parenthesis. Line 4. Left parenthesis, lambda, left parenthesis, l s t, right parenthesis. Line 5. Left parenthesis, or, left parenthesis, null, question mark, l s t, right parenthesis. Line 6. Left parenthesis, and, left parenthesis, pair, question mark, l s t, right parenthesis. Line 7. Left parenthesis, predicate, left parenthesis, car l s t, right parenthesis, right parenthesis. Line 8. Left parenthesis, left parenthesis, list dash of predicate, right parenthesis, left parenthesis, c d r l s t, right parenthesis, right parenthesis, right parenthesis, right parenthesis, right parenthesis, right parenthesis, right parenthesis. " title="A set of eight code lines defines the list dash of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968" y="1329205"/>
            <a:ext cx="6570663" cy="19796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code lines are as follows. Line 1. Left parenthesis, define list dash of dash atoms, question mark, left parenthesis, list dash of atom, question mark, right parenthesis, right parenthe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968" y="3429000"/>
            <a:ext cx="5851441" cy="23948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Line 2. Left parenthesis, define list dash of dash numbers, question mark, left parenthesis, list dash of number, question mark, right parenthesis, right parenthes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968" y="3744686"/>
            <a:ext cx="5851441" cy="216854"/>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The code lines are as follows. Line 1. Left parenthesis, define list dash of. Line 2. Left parenthesis, lambda, left parenthesis, predicate, right parenthesis. Line 3. Left parenthesis, l e t r e c, left parenthesis, left parenthesis, list dash of dash helper. Line 4. Left parenthesis, lambda, left parenthesis, l s t, right parenthesis. Line 5. Left parenthesis, or, left parenthesis, null question mark l s t, right parenthesis. Line 6. Left parenthesis, and, left parenthesis, pair question mark l s t, right parenthesis. Line 7. Left parenthesis, predicate, left parenthesis, car l s t, right parenthesis, right parenthesis. Line 8. Left parenthesis, list dash of dash helper, left parenthesis, c d r l s t, right parenthesis, right parenthesis, right parenthesis, right parenthesis, right parenthesis, right parenthesis, right parenthesis. Line 9. List dash of dash helper, right parenthesis, right parenthesis, right parenthesis. " title="A set of nine code lines in Scheme with the let r e c expression nested within lamb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4523" y="4118337"/>
            <a:ext cx="7416266" cy="2228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91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FD993-4ABB-3948-B0DA-1F386EED8D74}"/>
              </a:ext>
            </a:extLst>
          </p:cNvPr>
          <p:cNvSpPr>
            <a:spLocks noGrp="1"/>
          </p:cNvSpPr>
          <p:nvPr>
            <p:ph type="title"/>
          </p:nvPr>
        </p:nvSpPr>
        <p:spPr/>
        <p:txBody>
          <a:bodyPr/>
          <a:lstStyle/>
          <a:p>
            <a:r>
              <a:rPr lang="en-US" dirty="0"/>
              <a:t>5.9.1 The </a:t>
            </a:r>
            <a:r>
              <a:rPr lang="en-US" dirty="0">
                <a:latin typeface="Courier New" panose="02070309020205020404" pitchFamily="49" charset="0"/>
                <a:cs typeface="Courier New" panose="02070309020205020404" pitchFamily="49" charset="0"/>
              </a:rPr>
              <a:t>let</a:t>
            </a:r>
            <a:r>
              <a:rPr lang="en-US" dirty="0"/>
              <a:t> Expression</a:t>
            </a:r>
          </a:p>
        </p:txBody>
      </p:sp>
      <p:sp>
        <p:nvSpPr>
          <p:cNvPr id="3" name="Content Placeholder 2">
            <a:extLst>
              <a:ext uri="{FF2B5EF4-FFF2-40B4-BE49-F238E27FC236}">
                <a16:creationId xmlns:a16="http://schemas.microsoft.com/office/drawing/2014/main" id="{96BF8E1B-E267-984D-9FC3-F48703B85B47}"/>
              </a:ext>
            </a:extLst>
          </p:cNvPr>
          <p:cNvSpPr>
            <a:spLocks noGrp="1"/>
          </p:cNvSpPr>
          <p:nvPr>
            <p:ph idx="1"/>
          </p:nvPr>
        </p:nvSpPr>
        <p:spPr/>
        <p:txBody>
          <a:bodyPr/>
          <a:lstStyle/>
          <a:p>
            <a:r>
              <a:rPr lang="en-US" dirty="0"/>
              <a:t>Local binding through the </a:t>
            </a:r>
            <a:r>
              <a:rPr lang="en-US" dirty="0">
                <a:latin typeface="Courier New" panose="02070309020205020404" pitchFamily="49" charset="0"/>
                <a:cs typeface="Courier New" panose="02070309020205020404" pitchFamily="49" charset="0"/>
              </a:rPr>
              <a:t>let</a:t>
            </a:r>
            <a:r>
              <a:rPr lang="en-US" sz="2000" dirty="0"/>
              <a:t> </a:t>
            </a:r>
            <a:r>
              <a:rPr lang="en-US" dirty="0"/>
              <a:t>construct:</a:t>
            </a:r>
          </a:p>
          <a:p>
            <a:endParaRPr lang="en-US" sz="2000" dirty="0"/>
          </a:p>
          <a:p>
            <a:endParaRPr lang="en-US" sz="2000" dirty="0"/>
          </a:p>
          <a:p>
            <a:r>
              <a:rPr lang="en-US" dirty="0"/>
              <a:t>Bindings are created in </a:t>
            </a:r>
            <a:r>
              <a:rPr lang="en-US" i="1" dirty="0"/>
              <a:t>parallel</a:t>
            </a:r>
            <a:r>
              <a:rPr lang="en-US" dirty="0"/>
              <a:t> in the list of lists immediately following </a:t>
            </a:r>
            <a:r>
              <a:rPr lang="en-US" dirty="0">
                <a:latin typeface="Courier New" panose="02070309020205020404" pitchFamily="49" charset="0"/>
                <a:cs typeface="Courier New" panose="02070309020205020404" pitchFamily="49" charset="0"/>
              </a:rPr>
              <a:t>let</a:t>
            </a:r>
          </a:p>
          <a:p>
            <a:pPr lvl="1"/>
            <a:r>
              <a:rPr lang="en-US" dirty="0"/>
              <a:t>[e.g., </a:t>
            </a:r>
            <a:r>
              <a:rPr lang="en-US" dirty="0">
                <a:latin typeface="Courier New" panose="02070309020205020404" pitchFamily="49" charset="0"/>
                <a:cs typeface="Courier New" panose="02070309020205020404" pitchFamily="49" charset="0"/>
              </a:rPr>
              <a:t>((a 1) (b 2))</a:t>
            </a:r>
            <a:r>
              <a:rPr lang="en-US" dirty="0"/>
              <a:t>]</a:t>
            </a:r>
          </a:p>
          <a:p>
            <a:pPr marL="0" indent="0">
              <a:buNone/>
            </a:pPr>
            <a:r>
              <a:rPr lang="en-US" dirty="0"/>
              <a:t>and are only bound during the evaluation of the second S-expression</a:t>
            </a:r>
          </a:p>
          <a:p>
            <a:pPr lvl="1"/>
            <a:r>
              <a:rPr lang="en-US" dirty="0"/>
              <a:t>[e.g., </a:t>
            </a:r>
            <a:r>
              <a:rPr lang="en-US" dirty="0">
                <a:latin typeface="Courier New" panose="02070309020205020404" pitchFamily="49" charset="0"/>
                <a:cs typeface="Courier New" panose="02070309020205020404" pitchFamily="49" charset="0"/>
              </a:rPr>
              <a:t>(+ a b)</a:t>
            </a:r>
            <a:r>
              <a:rPr lang="en-US" dirty="0"/>
              <a:t>].</a:t>
            </a:r>
          </a:p>
          <a:p>
            <a:r>
              <a:rPr lang="en-US" dirty="0"/>
              <a:t>Use of </a:t>
            </a:r>
            <a:r>
              <a:rPr lang="en-US" dirty="0">
                <a:latin typeface="Courier New" panose="02070309020205020404" pitchFamily="49" charset="0"/>
                <a:cs typeface="Courier New" panose="02070309020205020404" pitchFamily="49" charset="0"/>
              </a:rPr>
              <a:t>let</a:t>
            </a:r>
            <a:r>
              <a:rPr lang="en-US" dirty="0"/>
              <a:t> does not violate the spirit of functional programming for two reasons:</a:t>
            </a:r>
          </a:p>
          <a:p>
            <a:pPr lvl="1"/>
            <a:r>
              <a:rPr lang="en-US" dirty="0"/>
              <a:t>(1) </a:t>
            </a:r>
            <a:r>
              <a:rPr lang="en-US" dirty="0">
                <a:latin typeface="Courier New" panose="02070309020205020404" pitchFamily="49" charset="0"/>
                <a:cs typeface="Courier New" panose="02070309020205020404" pitchFamily="49" charset="0"/>
              </a:rPr>
              <a:t>let</a:t>
            </a:r>
            <a:r>
              <a:rPr lang="en-US" dirty="0"/>
              <a:t> creates bindings, not assignments</a:t>
            </a:r>
          </a:p>
          <a:p>
            <a:pPr lvl="1"/>
            <a:r>
              <a:rPr lang="en-US" dirty="0"/>
              <a:t>(2) </a:t>
            </a:r>
            <a:r>
              <a:rPr lang="en-US" dirty="0">
                <a:latin typeface="Courier New" panose="02070309020205020404" pitchFamily="49" charset="0"/>
                <a:cs typeface="Courier New" panose="02070309020205020404" pitchFamily="49" charset="0"/>
              </a:rPr>
              <a:t>let</a:t>
            </a:r>
            <a:r>
              <a:rPr lang="en-US" dirty="0"/>
              <a:t> is syntactic sugar used to improve the readability of a program</a:t>
            </a:r>
          </a:p>
          <a:p>
            <a:r>
              <a:rPr lang="en-US" dirty="0"/>
              <a:t>Any </a:t>
            </a:r>
            <a:r>
              <a:rPr lang="en-US" dirty="0">
                <a:latin typeface="Courier New" panose="02070309020205020404" pitchFamily="49" charset="0"/>
                <a:cs typeface="Courier New" panose="02070309020205020404" pitchFamily="49" charset="0"/>
              </a:rPr>
              <a:t>let</a:t>
            </a:r>
            <a:r>
              <a:rPr lang="en-US" sz="2000" dirty="0"/>
              <a:t> </a:t>
            </a:r>
            <a:r>
              <a:rPr lang="en-US" dirty="0"/>
              <a:t>expression can be rewritten as an equivalent </a:t>
            </a:r>
            <a:r>
              <a:rPr lang="en-US" sz="2000" dirty="0">
                <a:latin typeface="Courier New" panose="02070309020205020404" pitchFamily="49" charset="0"/>
                <a:cs typeface="Courier New" panose="02070309020205020404" pitchFamily="49" charset="0"/>
              </a:rPr>
              <a:t>lambda</a:t>
            </a:r>
            <a:r>
              <a:rPr lang="en-US" sz="2000" dirty="0"/>
              <a:t> </a:t>
            </a:r>
            <a:r>
              <a:rPr lang="en-US" dirty="0"/>
              <a:t>expression.</a:t>
            </a:r>
          </a:p>
        </p:txBody>
      </p:sp>
      <p:pic>
        <p:nvPicPr>
          <p:cNvPr id="14338" name="Picture 2" descr="The code lines are as follows. Line 1. Greater than, left parenthesis, l e t, left parenthesis, left parenthesis, a 1, right parenthesis, left parenthesis, b 2, right parenthesis, right parenthesis. Line 2. Greater than, left parenthesis, plus a b, right parenthesis, right parenthesis. Line 3. 3." title="A set of three code lines in Scheme with the let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8929" y="2049463"/>
            <a:ext cx="2825774" cy="75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1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FD993-4ABB-3948-B0DA-1F386EED8D74}"/>
              </a:ext>
            </a:extLst>
          </p:cNvPr>
          <p:cNvSpPr>
            <a:spLocks noGrp="1"/>
          </p:cNvSpPr>
          <p:nvPr>
            <p:ph type="title"/>
          </p:nvPr>
        </p:nvSpPr>
        <p:spPr/>
        <p:txBody>
          <a:bodyPr/>
          <a:lstStyle/>
          <a:p>
            <a:r>
              <a:rPr lang="en-US" dirty="0"/>
              <a:t>The </a:t>
            </a:r>
            <a:r>
              <a:rPr lang="en-US" dirty="0">
                <a:latin typeface="Courier New" panose="02070309020205020404" pitchFamily="49" charset="0"/>
                <a:cs typeface="Courier New" panose="02070309020205020404" pitchFamily="49" charset="0"/>
              </a:rPr>
              <a:t>let*</a:t>
            </a:r>
            <a:r>
              <a:rPr lang="en-US" dirty="0"/>
              <a:t> Expression</a:t>
            </a:r>
            <a:endParaRPr lang="en-US"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96BF8E1B-E267-984D-9FC3-F48703B85B47}"/>
              </a:ext>
            </a:extLst>
          </p:cNvPr>
          <p:cNvSpPr>
            <a:spLocks noGrp="1"/>
          </p:cNvSpPr>
          <p:nvPr>
            <p:ph idx="1"/>
          </p:nvPr>
        </p:nvSpPr>
        <p:spPr>
          <a:xfrm>
            <a:off x="916102" y="1490870"/>
            <a:ext cx="10287000" cy="1456611"/>
          </a:xfrm>
        </p:spPr>
        <p:txBody>
          <a:bodyPr/>
          <a:lstStyle/>
          <a:p>
            <a:r>
              <a:rPr lang="en-US" dirty="0"/>
              <a:t>We can produce </a:t>
            </a:r>
            <a:r>
              <a:rPr lang="en-US" i="1" dirty="0"/>
              <a:t>sequential</a:t>
            </a:r>
            <a:r>
              <a:rPr lang="en-US" dirty="0"/>
              <a:t> evaluation of the bindings by nesting </a:t>
            </a:r>
            <a:r>
              <a:rPr lang="en-US" dirty="0">
                <a:latin typeface="Courier New" panose="02070309020205020404" pitchFamily="49" charset="0"/>
                <a:cs typeface="Courier New" panose="02070309020205020404" pitchFamily="49" charset="0"/>
              </a:rPr>
              <a:t>let</a:t>
            </a:r>
            <a:r>
              <a:rPr lang="en-US" dirty="0"/>
              <a:t>s:</a:t>
            </a:r>
          </a:p>
          <a:p>
            <a:endParaRPr lang="en-US" dirty="0"/>
          </a:p>
          <a:p>
            <a:pPr marL="0" indent="0">
              <a:buNone/>
            </a:pPr>
            <a:endParaRPr lang="en-US" dirty="0">
              <a:latin typeface="Courier New" panose="02070309020205020404" pitchFamily="49" charset="0"/>
              <a:cs typeface="Courier New" panose="02070309020205020404" pitchFamily="49" charset="0"/>
            </a:endParaRPr>
          </a:p>
          <a:p>
            <a:endParaRPr lang="en-US" dirty="0"/>
          </a:p>
        </p:txBody>
      </p:sp>
      <p:pic>
        <p:nvPicPr>
          <p:cNvPr id="15362" name="Picture 2" descr="The code lines are as follows. Line 1. Greater than, left parenthesis, l e t, left parenthesis, left parenthesis, a 1, right parenthesis, right parenthesis. Line 2. Greater than, left parenthesis, l e t, left parenthesis, left parenthesis, b, left parenthesis, plus a 1, right parenthesis, right parenthesis, right parenthesis. Line 3. Greater than, left parenthesis, plus a b, right parenthesis, right parenthesis, right parenthesis. Line 4. 3." title="A set of four code lines in Scheme with a nested let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474" y="2090284"/>
            <a:ext cx="3720995" cy="122985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324B0D0D-3D38-7E46-B56A-FAA4013CB3E8}"/>
              </a:ext>
            </a:extLst>
          </p:cNvPr>
          <p:cNvSpPr txBox="1">
            <a:spLocks/>
          </p:cNvSpPr>
          <p:nvPr/>
        </p:nvSpPr>
        <p:spPr>
          <a:xfrm>
            <a:off x="757218" y="3705535"/>
            <a:ext cx="10287000" cy="81782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a:t>A </a:t>
            </a:r>
            <a:r>
              <a:rPr lang="en-US" dirty="0">
                <a:latin typeface="Courier New" panose="02070309020205020404" pitchFamily="49" charset="0"/>
                <a:cs typeface="Courier New" panose="02070309020205020404" pitchFamily="49" charset="0"/>
              </a:rPr>
              <a:t>let*</a:t>
            </a:r>
            <a:r>
              <a:rPr lang="en-US" dirty="0"/>
              <a:t> expression is syntactic sugar for this idiom, in which bindings are evaluated in sequence:</a:t>
            </a:r>
          </a:p>
          <a:p>
            <a:endParaRPr lang="en-US" dirty="0"/>
          </a:p>
          <a:p>
            <a:pPr marL="0" indent="0">
              <a:buFont typeface="Wingdings" panose="05000000000000000000" pitchFamily="2" charset="2"/>
              <a:buNone/>
            </a:pPr>
            <a:endParaRPr lang="en-US" dirty="0">
              <a:latin typeface="Courier New" panose="02070309020205020404" pitchFamily="49" charset="0"/>
              <a:cs typeface="Courier New" panose="02070309020205020404" pitchFamily="49" charset="0"/>
            </a:endParaRPr>
          </a:p>
          <a:p>
            <a:endParaRPr lang="en-US" dirty="0"/>
          </a:p>
        </p:txBody>
      </p:sp>
      <p:pic>
        <p:nvPicPr>
          <p:cNvPr id="15363" name="Picture 3" descr="The code lines are as follows. Line 1. Greater than, left parenthesis, l e t, asterisk, left parenthesis, left parenthesis, a 1, right parenthesis, left parenthesis, b, left parenthesis, plus a 1, right parenthesis, right parenthesis, right parenthesis. Line 2. Greater than, left parenthesis, plus a b, right parenthesis, right parenthesis. Line 3. 3." title="A set of three code lines in Scheme with the let asterisk fun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3474" y="4523363"/>
            <a:ext cx="3515780" cy="701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82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Table 5.2 Binding Approaches Used in </a:t>
            </a:r>
            <a:r>
              <a:rPr lang="en-US" dirty="0">
                <a:latin typeface="Courier New" panose="02070309020205020404" pitchFamily="49" charset="0"/>
                <a:cs typeface="Courier New" panose="02070309020205020404" pitchFamily="49" charset="0"/>
              </a:rPr>
              <a:t>let</a:t>
            </a:r>
            <a:r>
              <a:rPr lang="en-US" dirty="0"/>
              <a:t> and </a:t>
            </a:r>
            <a:r>
              <a:rPr lang="en-US" dirty="0">
                <a:latin typeface="Courier New" panose="02070309020205020404" pitchFamily="49" charset="0"/>
                <a:cs typeface="Courier New" panose="02070309020205020404" pitchFamily="49" charset="0"/>
              </a:rPr>
              <a:t>let*</a:t>
            </a:r>
            <a:r>
              <a:rPr lang="en-US" dirty="0"/>
              <a:t> Expressions</a:t>
            </a:r>
          </a:p>
        </p:txBody>
      </p:sp>
      <p:pic>
        <p:nvPicPr>
          <p:cNvPr id="10242" name="Picture 2" descr="The data from the table are as follows. let bindings are added to the environment in parallel. let asterisk bindings are added to the environment in sequence.&#10;" title="A table of binding approaches in let and let asterisk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974" y="2806245"/>
            <a:ext cx="10144994" cy="1013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61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FD993-4ABB-3948-B0DA-1F386EED8D74}"/>
              </a:ext>
            </a:extLst>
          </p:cNvPr>
          <p:cNvSpPr>
            <a:spLocks noGrp="1"/>
          </p:cNvSpPr>
          <p:nvPr>
            <p:ph type="title"/>
          </p:nvPr>
        </p:nvSpPr>
        <p:spPr/>
        <p:txBody>
          <a:bodyPr/>
          <a:lstStyle/>
          <a:p>
            <a:r>
              <a:rPr lang="en-US" dirty="0"/>
              <a:t>5.9.2 The </a:t>
            </a:r>
            <a:r>
              <a:rPr lang="en-US" dirty="0" err="1">
                <a:latin typeface="Courier New" panose="02070309020205020404" pitchFamily="49" charset="0"/>
                <a:cs typeface="Courier New" panose="02070309020205020404" pitchFamily="49" charset="0"/>
              </a:rPr>
              <a:t>letrec</a:t>
            </a:r>
            <a:r>
              <a:rPr lang="en-US" dirty="0"/>
              <a:t> Expression</a:t>
            </a:r>
          </a:p>
        </p:txBody>
      </p:sp>
      <p:sp>
        <p:nvSpPr>
          <p:cNvPr id="3" name="Content Placeholder 2">
            <a:extLst>
              <a:ext uri="{FF2B5EF4-FFF2-40B4-BE49-F238E27FC236}">
                <a16:creationId xmlns:a16="http://schemas.microsoft.com/office/drawing/2014/main" id="{96BF8E1B-E267-984D-9FC3-F48703B85B47}"/>
              </a:ext>
            </a:extLst>
          </p:cNvPr>
          <p:cNvSpPr>
            <a:spLocks noGrp="1"/>
          </p:cNvSpPr>
          <p:nvPr>
            <p:ph idx="1"/>
          </p:nvPr>
        </p:nvSpPr>
        <p:spPr>
          <a:xfrm>
            <a:off x="916102" y="1490871"/>
            <a:ext cx="10287000" cy="824312"/>
          </a:xfrm>
        </p:spPr>
        <p:txBody>
          <a:bodyPr/>
          <a:lstStyle/>
          <a:p>
            <a:pPr marL="0" indent="0">
              <a:buNone/>
            </a:pPr>
            <a:r>
              <a:rPr lang="en-US" dirty="0"/>
              <a:t>Use the </a:t>
            </a:r>
            <a:r>
              <a:rPr lang="en-US" dirty="0" err="1">
                <a:latin typeface="Courier New" panose="02070309020205020404" pitchFamily="49" charset="0"/>
                <a:cs typeface="Courier New" panose="02070309020205020404" pitchFamily="49" charset="0"/>
              </a:rPr>
              <a:t>letrec</a:t>
            </a:r>
            <a:r>
              <a:rPr lang="en-US" dirty="0"/>
              <a:t> expression to make bindings visible </a:t>
            </a:r>
            <a:r>
              <a:rPr lang="en-US" i="1" dirty="0"/>
              <a:t>while</a:t>
            </a:r>
            <a:r>
              <a:rPr lang="en-US" dirty="0"/>
              <a:t> they are being created:</a:t>
            </a:r>
          </a:p>
          <a:p>
            <a:pPr marL="0" indent="0">
              <a:buNone/>
            </a:pPr>
            <a:endParaRPr lang="en-US" dirty="0">
              <a:latin typeface="Courier New" panose="02070309020205020404" pitchFamily="49" charset="0"/>
              <a:cs typeface="Courier New" panose="02070309020205020404" pitchFamily="49" charset="0"/>
            </a:endParaRPr>
          </a:p>
          <a:p>
            <a:endParaRPr lang="en-US" dirty="0"/>
          </a:p>
        </p:txBody>
      </p:sp>
      <p:pic>
        <p:nvPicPr>
          <p:cNvPr id="16386" name="Picture 2" descr="The code lines are as follows. Line 1. Greater than, left parenthesis, l e t r e c, left parenthesis, left parenthesis, length 1, left parenthesis, lambda, left parenthesis, l, right parenthesis. Line 2. Greater than, left parenthesis, c o n d. Line 3. Greater than, left parenthesis, left parenthesis, null, question mark, l, right parenthesis, 0, right parenthesis. Line 4. Greater than, left parenthesis, else, left parenthesis, plus 1, left parenthesis, length 1, left parenthesis, c d r l, right parenthesis, right parenthesis, right parenthesis, right parenthesis, right parenthesis, right parenthesis, right parenthesis, right parenthesis. Line 5. Greater than, left parenthesis, length 1 prime, left parenthesis, a b c d, right parenthesis, right parenthesis, right parenthesis. Line 6. 4." title="A set of six code lines in Scheme with the let r e c exp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298" y="2551867"/>
            <a:ext cx="7584117" cy="1990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79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FD993-4ABB-3948-B0DA-1F386EED8D74}"/>
              </a:ext>
            </a:extLst>
          </p:cNvPr>
          <p:cNvSpPr>
            <a:spLocks noGrp="1"/>
          </p:cNvSpPr>
          <p:nvPr>
            <p:ph type="title"/>
          </p:nvPr>
        </p:nvSpPr>
        <p:spPr/>
        <p:txBody>
          <a:bodyPr/>
          <a:lstStyle/>
          <a:p>
            <a:r>
              <a:rPr lang="en-US" dirty="0"/>
              <a:t>5.9.3 Using </a:t>
            </a:r>
            <a:r>
              <a:rPr lang="en-US" dirty="0">
                <a:latin typeface="Courier New" panose="02070309020205020404" pitchFamily="49" charset="0"/>
                <a:cs typeface="Courier New" panose="02070309020205020404" pitchFamily="49" charset="0"/>
              </a:rPr>
              <a:t>let</a:t>
            </a:r>
            <a:r>
              <a:rPr lang="en-US" dirty="0"/>
              <a:t> and </a:t>
            </a:r>
            <a:r>
              <a:rPr lang="en-US" dirty="0" err="1">
                <a:latin typeface="Courier New" panose="02070309020205020404" pitchFamily="49" charset="0"/>
                <a:cs typeface="Courier New" panose="02070309020205020404" pitchFamily="49" charset="0"/>
              </a:rPr>
              <a:t>letrec</a:t>
            </a:r>
            <a:r>
              <a:rPr lang="en-US" dirty="0"/>
              <a:t> to Define a Local Function </a:t>
            </a:r>
            <a:br>
              <a:rPr lang="en-US" dirty="0"/>
            </a:br>
            <a:r>
              <a:rPr lang="en-US" sz="2000" dirty="0"/>
              <a:t>(1 of 2)</a:t>
            </a:r>
          </a:p>
        </p:txBody>
      </p:sp>
      <p:sp>
        <p:nvSpPr>
          <p:cNvPr id="3" name="Content Placeholder 2">
            <a:extLst>
              <a:ext uri="{FF2B5EF4-FFF2-40B4-BE49-F238E27FC236}">
                <a16:creationId xmlns:a16="http://schemas.microsoft.com/office/drawing/2014/main" id="{96BF8E1B-E267-984D-9FC3-F48703B85B47}"/>
              </a:ext>
            </a:extLst>
          </p:cNvPr>
          <p:cNvSpPr>
            <a:spLocks noGrp="1"/>
          </p:cNvSpPr>
          <p:nvPr>
            <p:ph idx="1"/>
          </p:nvPr>
        </p:nvSpPr>
        <p:spPr>
          <a:xfrm>
            <a:off x="916102" y="1490870"/>
            <a:ext cx="10287000" cy="658943"/>
          </a:xfrm>
        </p:spPr>
        <p:txBody>
          <a:bodyPr/>
          <a:lstStyle/>
          <a:p>
            <a:pPr marL="0" indent="0">
              <a:buNone/>
            </a:pPr>
            <a:r>
              <a:rPr lang="en-US" i="1" dirty="0"/>
              <a:t>Design Guideline 5: Nest Local Functions</a:t>
            </a:r>
            <a:endParaRPr lang="en-US" dirty="0"/>
          </a:p>
          <a:p>
            <a:endParaRPr lang="en-US" dirty="0"/>
          </a:p>
          <a:p>
            <a:pPr marL="0" indent="0">
              <a:buNone/>
            </a:pPr>
            <a:endParaRPr lang="en-US" dirty="0">
              <a:latin typeface="Courier New" panose="02070309020205020404" pitchFamily="49" charset="0"/>
              <a:cs typeface="Courier New" panose="02070309020205020404" pitchFamily="49" charset="0"/>
            </a:endParaRPr>
          </a:p>
          <a:p>
            <a:endParaRPr lang="en-US" dirty="0"/>
          </a:p>
        </p:txBody>
      </p:sp>
      <p:pic>
        <p:nvPicPr>
          <p:cNvPr id="17410" name="Picture 2" descr="The code lines are as follows. Line 1. Left parenthesis, define reverse 1. Line 2. Left parenthesis, l e t r e c, left parenthesis, left parenthesis, r e v. Line 3. Left parenthesis, lambda, left parenthesis, l s t r l, right parenthesis. Line 4. Left parenthesis, c o n d. Line 5. Left parenthesis, left parenthesis, null, question mark, l s t, right parenthesis, r l, right parenthesis. Line 6. Left parenthesis, else, left parenthesis, r e v, left parenthesis, c d r l s t, right parenthesis, left parenthesis, c o n s, left parenthesis, car l s t, right parenthesis, r l, right parenthesis, right parenthesis, right parenthesis, right parenthesis, right parenthesis, right parenthesis, right parenthesis. Line 7. Left parenthesis, lambda, left parenthesis, l, right parenthesis. Line 8. Left parenthesis, c o n d. Line 9. Left parenthesis, left parenthesis, null, question mark, l, right parenthesis, prime, left parenthesis, right parenthesis, right parenthesis. Line 10. Left parenthesis, else, left parenthesis, r e v l prime, left parenthesis, right parenthesis, right parenthesis, right parenthesis, right parenthesis, right parenthesis, right parenthesis, right parenthesis. " title="A set of 10 code lines in Scheme with the reverse 1 exp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703" y="2312193"/>
            <a:ext cx="7871555" cy="2357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28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221DC-CE08-7045-9EF4-A3E1B994D141}"/>
              </a:ext>
            </a:extLst>
          </p:cNvPr>
          <p:cNvSpPr>
            <a:spLocks noGrp="1"/>
          </p:cNvSpPr>
          <p:nvPr>
            <p:ph type="title"/>
          </p:nvPr>
        </p:nvSpPr>
        <p:spPr/>
        <p:txBody>
          <a:bodyPr/>
          <a:lstStyle/>
          <a:p>
            <a:r>
              <a:rPr lang="en-US" sz="2800" dirty="0"/>
              <a:t>5.2.1 Hallmarks of Functional Programming</a:t>
            </a:r>
          </a:p>
        </p:txBody>
      </p:sp>
      <p:sp>
        <p:nvSpPr>
          <p:cNvPr id="4" name="Content Placeholder 3">
            <a:extLst>
              <a:ext uri="{FF2B5EF4-FFF2-40B4-BE49-F238E27FC236}">
                <a16:creationId xmlns:a16="http://schemas.microsoft.com/office/drawing/2014/main" id="{3BBF94B3-ACBE-5B46-9C21-58E346CFE9BF}"/>
              </a:ext>
            </a:extLst>
          </p:cNvPr>
          <p:cNvSpPr>
            <a:spLocks noGrp="1"/>
          </p:cNvSpPr>
          <p:nvPr>
            <p:ph idx="1"/>
          </p:nvPr>
        </p:nvSpPr>
        <p:spPr/>
        <p:txBody>
          <a:bodyPr/>
          <a:lstStyle/>
          <a:p>
            <a:r>
              <a:rPr lang="en-US" dirty="0"/>
              <a:t>Functions are first-class entities.</a:t>
            </a:r>
          </a:p>
          <a:p>
            <a:r>
              <a:rPr lang="en-US" dirty="0"/>
              <a:t>Often use higher-order functions (functions that return functions) to build abstraction. </a:t>
            </a:r>
          </a:p>
          <a:p>
            <a:r>
              <a:rPr lang="en-US" dirty="0"/>
              <a:t>Recursion, rather than iteration, is the primary mechanism for repetition.</a:t>
            </a:r>
          </a:p>
          <a:p>
            <a:r>
              <a:rPr lang="en-US" dirty="0"/>
              <a:t>No or little provision for side effects</a:t>
            </a:r>
          </a:p>
          <a:p>
            <a:r>
              <a:rPr lang="en-US" dirty="0"/>
              <a:t>Typically use automatic garbage collection</a:t>
            </a:r>
          </a:p>
          <a:p>
            <a:r>
              <a:rPr lang="en-US" dirty="0"/>
              <a:t>Usually do not involve direct manipulation of pointers by the programmer</a:t>
            </a:r>
          </a:p>
          <a:p>
            <a:r>
              <a:rPr lang="en-US" dirty="0"/>
              <a:t>Historically, considered languages for artificial intelligence, but this is no longer the case</a:t>
            </a:r>
          </a:p>
        </p:txBody>
      </p:sp>
    </p:spTree>
    <p:extLst>
      <p:ext uri="{BB962C8B-B14F-4D97-AF65-F5344CB8AC3E}">
        <p14:creationId xmlns:p14="http://schemas.microsoft.com/office/powerpoint/2010/main" val="258312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FD993-4ABB-3948-B0DA-1F386EED8D74}"/>
              </a:ext>
            </a:extLst>
          </p:cNvPr>
          <p:cNvSpPr>
            <a:spLocks noGrp="1"/>
          </p:cNvSpPr>
          <p:nvPr>
            <p:ph type="title"/>
          </p:nvPr>
        </p:nvSpPr>
        <p:spPr/>
        <p:txBody>
          <a:bodyPr/>
          <a:lstStyle/>
          <a:p>
            <a:r>
              <a:rPr lang="en-US" dirty="0"/>
              <a:t>Recursion from First Principles</a:t>
            </a:r>
          </a:p>
        </p:txBody>
      </p:sp>
      <p:sp>
        <p:nvSpPr>
          <p:cNvPr id="3" name="Content Placeholder 2">
            <a:extLst>
              <a:ext uri="{FF2B5EF4-FFF2-40B4-BE49-F238E27FC236}">
                <a16:creationId xmlns:a16="http://schemas.microsoft.com/office/drawing/2014/main" id="{96BF8E1B-E267-984D-9FC3-F48703B85B47}"/>
              </a:ext>
            </a:extLst>
          </p:cNvPr>
          <p:cNvSpPr>
            <a:spLocks noGrp="1"/>
          </p:cNvSpPr>
          <p:nvPr>
            <p:ph idx="1"/>
          </p:nvPr>
        </p:nvSpPr>
        <p:spPr>
          <a:xfrm>
            <a:off x="916102" y="1490870"/>
            <a:ext cx="10287000" cy="3042219"/>
          </a:xfrm>
        </p:spPr>
        <p:txBody>
          <a:bodyPr/>
          <a:lstStyle/>
          <a:p>
            <a:r>
              <a:rPr lang="en-US" dirty="0"/>
              <a:t>Both </a:t>
            </a:r>
            <a:r>
              <a:rPr lang="en-US" dirty="0">
                <a:latin typeface="Courier New" panose="02070309020205020404" pitchFamily="49" charset="0"/>
                <a:cs typeface="Courier New" panose="02070309020205020404" pitchFamily="49" charset="0"/>
              </a:rPr>
              <a:t>let* </a:t>
            </a:r>
            <a:r>
              <a:rPr lang="en-US" dirty="0"/>
              <a:t>and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letrec</a:t>
            </a:r>
            <a:r>
              <a:rPr lang="en-US" dirty="0">
                <a:latin typeface="Courier New" panose="02070309020205020404" pitchFamily="49" charset="0"/>
                <a:cs typeface="Courier New" panose="02070309020205020404" pitchFamily="49" charset="0"/>
              </a:rPr>
              <a:t> </a:t>
            </a:r>
            <a:r>
              <a:rPr lang="en-US" dirty="0"/>
              <a:t>are syntactic sugar for </a:t>
            </a:r>
            <a:r>
              <a:rPr lang="en-US" dirty="0">
                <a:latin typeface="Courier New" panose="02070309020205020404" pitchFamily="49" charset="0"/>
                <a:cs typeface="Courier New" panose="02070309020205020404" pitchFamily="49" charset="0"/>
              </a:rPr>
              <a:t>let.</a:t>
            </a:r>
            <a:endParaRPr lang="en-US" dirty="0"/>
          </a:p>
          <a:p>
            <a:r>
              <a:rPr lang="en-US" dirty="0"/>
              <a:t>Both </a:t>
            </a:r>
            <a:r>
              <a:rPr lang="en-US" dirty="0">
                <a:latin typeface="Courier New" panose="02070309020205020404" pitchFamily="49" charset="0"/>
                <a:cs typeface="Courier New" panose="02070309020205020404" pitchFamily="49" charset="0"/>
              </a:rPr>
              <a:t>let* </a:t>
            </a:r>
            <a:r>
              <a:rPr lang="en-US" dirty="0"/>
              <a:t>and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letrec</a:t>
            </a:r>
            <a:r>
              <a:rPr lang="en-US" dirty="0">
                <a:latin typeface="Courier New" panose="02070309020205020404" pitchFamily="49" charset="0"/>
                <a:cs typeface="Courier New" panose="02070309020205020404" pitchFamily="49" charset="0"/>
              </a:rPr>
              <a:t> </a:t>
            </a:r>
            <a:r>
              <a:rPr lang="en-US" dirty="0"/>
              <a:t>are syntactic sugar for </a:t>
            </a:r>
            <a:r>
              <a:rPr lang="en-US" dirty="0">
                <a:latin typeface="Courier New" panose="02070309020205020404" pitchFamily="49" charset="0"/>
                <a:cs typeface="Courier New" panose="02070309020205020404" pitchFamily="49" charset="0"/>
              </a:rPr>
              <a:t>lambda</a:t>
            </a:r>
            <a:r>
              <a:rPr lang="en-US" dirty="0"/>
              <a:t> (through </a:t>
            </a:r>
            <a:r>
              <a:rPr lang="en-US" dirty="0">
                <a:latin typeface="Courier New" panose="02070309020205020404" pitchFamily="49" charset="0"/>
                <a:cs typeface="Courier New" panose="02070309020205020404" pitchFamily="49" charset="0"/>
              </a:rPr>
              <a:t>let)</a:t>
            </a:r>
            <a:r>
              <a:rPr lang="en-US" dirty="0"/>
              <a:t>.</a:t>
            </a:r>
          </a:p>
          <a:p>
            <a:r>
              <a:rPr lang="en-US" dirty="0"/>
              <a:t>Reduce the preceding </a:t>
            </a:r>
            <a:r>
              <a:rPr lang="en-US" dirty="0" err="1">
                <a:latin typeface="Courier New" panose="02070309020205020404" pitchFamily="49" charset="0"/>
                <a:cs typeface="Courier New" panose="02070309020205020404" pitchFamily="49" charset="0"/>
              </a:rPr>
              <a:t>letrec</a:t>
            </a:r>
            <a:r>
              <a:rPr lang="en-US" dirty="0"/>
              <a:t> expression for </a:t>
            </a:r>
            <a:r>
              <a:rPr lang="en-US" dirty="0">
                <a:latin typeface="Courier New" panose="02070309020205020404" pitchFamily="49" charset="0"/>
                <a:cs typeface="Courier New" panose="02070309020205020404" pitchFamily="49" charset="0"/>
              </a:rPr>
              <a:t>length1</a:t>
            </a:r>
            <a:r>
              <a:rPr lang="en-US" dirty="0"/>
              <a:t> to a </a:t>
            </a:r>
            <a:r>
              <a:rPr lang="en-US" dirty="0">
                <a:latin typeface="Courier New" panose="02070309020205020404" pitchFamily="49" charset="0"/>
                <a:cs typeface="Courier New" panose="02070309020205020404" pitchFamily="49" charset="0"/>
              </a:rPr>
              <a:t>let</a:t>
            </a:r>
            <a:r>
              <a:rPr lang="en-US" dirty="0"/>
              <a:t> expression.</a:t>
            </a:r>
          </a:p>
          <a:p>
            <a:r>
              <a:rPr lang="en-US" dirty="0"/>
              <a:t>Functions only know about what is passed to them, and what is in their local environment.</a:t>
            </a:r>
          </a:p>
          <a:p>
            <a:r>
              <a:rPr lang="en-US" dirty="0"/>
              <a:t>We need </a:t>
            </a:r>
            <a:r>
              <a:rPr lang="en-US" dirty="0">
                <a:latin typeface="Courier New" panose="02070309020205020404" pitchFamily="49" charset="0"/>
                <a:cs typeface="Courier New" panose="02070309020205020404" pitchFamily="49" charset="0"/>
              </a:rPr>
              <a:t>length1</a:t>
            </a:r>
            <a:r>
              <a:rPr lang="en-US" dirty="0"/>
              <a:t> to know about itself—so it can call itself recursively.</a:t>
            </a:r>
          </a:p>
          <a:p>
            <a:r>
              <a:rPr lang="en-US" dirty="0"/>
              <a:t>Thus, we pass </a:t>
            </a:r>
            <a:r>
              <a:rPr lang="en-US" dirty="0">
                <a:latin typeface="Courier New" panose="02070309020205020404" pitchFamily="49" charset="0"/>
                <a:cs typeface="Courier New" panose="02070309020205020404" pitchFamily="49" charset="0"/>
              </a:rPr>
              <a:t>length1</a:t>
            </a:r>
            <a:r>
              <a:rPr lang="en-US" dirty="0"/>
              <a:t> to </a:t>
            </a:r>
            <a:r>
              <a:rPr lang="en-US" dirty="0">
                <a:latin typeface="Courier New" panose="02070309020205020404" pitchFamily="49" charset="0"/>
                <a:cs typeface="Courier New" panose="02070309020205020404" pitchFamily="49" charset="0"/>
              </a:rPr>
              <a:t>length1</a:t>
            </a:r>
            <a:r>
              <a:rPr lang="en-US" dirty="0"/>
              <a:t> itself!</a:t>
            </a:r>
          </a:p>
          <a:p>
            <a:endParaRPr lang="en-US" dirty="0"/>
          </a:p>
          <a:p>
            <a:endParaRPr lang="en-US" dirty="0"/>
          </a:p>
          <a:p>
            <a:pPr marL="0" indent="0">
              <a:buNone/>
            </a:pPr>
            <a:endParaRPr lang="en-US" dirty="0">
              <a:latin typeface="Courier New" panose="02070309020205020404" pitchFamily="49" charset="0"/>
              <a:cs typeface="Courier New" panose="02070309020205020404" pitchFamily="49" charset="0"/>
            </a:endParaRPr>
          </a:p>
          <a:p>
            <a:endParaRPr lang="en-US" dirty="0"/>
          </a:p>
        </p:txBody>
      </p:sp>
      <p:pic>
        <p:nvPicPr>
          <p:cNvPr id="18434" name="Picture 2" descr="The code lines are as follows. Line 1. Greater than, left parenthesis, l e t, left parenthesis, left parenthesis, length 1, left parenthesis, lambda, left parenthesis, fun, underscore, length l, right parenthesis. Line 2. Greater than, left parenthesis, c o n d. Line 3. Greater than, left parenthesis, left parenthesis, null, question mark, l, right parenthesis, 0, right parenthesis. Line 4. Greater than, left parenthesis, else, left parenthesis, plus 1, left parenthesis, fun, underscore, length fun, underscore, length, left parenthesis, c d r l, right parenthesis, right parenthesis, right parenthesis, right parenthesis, right parenthesis, right parenthesis, right parenthesis, right parenthesis. Line 5. Greater than, left parenthesis, length 1 length 1 prime, left parenthesis, a b c d, right parenthesis, right parenthesis, right parenthesis. Line 6. 4." title="A set of six code lines in Scheme with the length 1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900" y="4949371"/>
            <a:ext cx="6661040" cy="129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25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34FE7-B486-4D42-8305-6C23D87F0316}"/>
              </a:ext>
            </a:extLst>
          </p:cNvPr>
          <p:cNvSpPr>
            <a:spLocks noGrp="1"/>
          </p:cNvSpPr>
          <p:nvPr>
            <p:ph type="title"/>
          </p:nvPr>
        </p:nvSpPr>
        <p:spPr/>
        <p:txBody>
          <a:bodyPr/>
          <a:lstStyle/>
          <a:p>
            <a:r>
              <a:rPr lang="en-US" dirty="0"/>
              <a:t>5.9.3 Using </a:t>
            </a:r>
            <a:r>
              <a:rPr lang="en-US" dirty="0">
                <a:latin typeface="Courier New" panose="02070309020205020404" pitchFamily="49" charset="0"/>
                <a:cs typeface="Courier New" panose="02070309020205020404" pitchFamily="49" charset="0"/>
              </a:rPr>
              <a:t>let</a:t>
            </a:r>
            <a:r>
              <a:rPr lang="en-US" dirty="0"/>
              <a:t> and </a:t>
            </a:r>
            <a:r>
              <a:rPr lang="en-US" dirty="0" err="1">
                <a:latin typeface="Courier New" panose="02070309020205020404" pitchFamily="49" charset="0"/>
                <a:cs typeface="Courier New" panose="02070309020205020404" pitchFamily="49" charset="0"/>
              </a:rPr>
              <a:t>letrec</a:t>
            </a:r>
            <a:r>
              <a:rPr lang="en-US" dirty="0"/>
              <a:t> to Define a Local Function </a:t>
            </a:r>
            <a:br>
              <a:rPr lang="en-US" dirty="0"/>
            </a:br>
            <a:r>
              <a:rPr lang="en-US" sz="2000" dirty="0"/>
              <a:t>(2 of 2)</a:t>
            </a:r>
            <a:endParaRPr lang="en-US" sz="2800" dirty="0"/>
          </a:p>
        </p:txBody>
      </p:sp>
      <p:sp>
        <p:nvSpPr>
          <p:cNvPr id="3" name="Content Placeholder 2">
            <a:extLst>
              <a:ext uri="{FF2B5EF4-FFF2-40B4-BE49-F238E27FC236}">
                <a16:creationId xmlns:a16="http://schemas.microsoft.com/office/drawing/2014/main" id="{8946C4C4-D7A3-0149-949F-F8097B588C7A}"/>
              </a:ext>
            </a:extLst>
          </p:cNvPr>
          <p:cNvSpPr>
            <a:spLocks noGrp="1"/>
          </p:cNvSpPr>
          <p:nvPr>
            <p:ph idx="1"/>
          </p:nvPr>
        </p:nvSpPr>
        <p:spPr>
          <a:xfrm>
            <a:off x="925830" y="1490871"/>
            <a:ext cx="10287000" cy="522756"/>
          </a:xfrm>
        </p:spPr>
        <p:txBody>
          <a:bodyPr/>
          <a:lstStyle/>
          <a:p>
            <a:r>
              <a:rPr lang="en-US" dirty="0"/>
              <a:t>Any function accepting more than one argument can be rewritten as an expression in </a:t>
            </a:r>
            <a:r>
              <a:rPr lang="el-GR" dirty="0"/>
              <a:t>λ-</a:t>
            </a:r>
            <a:r>
              <a:rPr lang="en-US" dirty="0"/>
              <a:t>calculus by nesting </a:t>
            </a:r>
            <a:r>
              <a:rPr lang="el-GR" dirty="0"/>
              <a:t>λ-</a:t>
            </a:r>
            <a:r>
              <a:rPr lang="en-US" dirty="0"/>
              <a:t>expressions.</a:t>
            </a:r>
          </a:p>
          <a:p>
            <a:pPr marL="0" indent="0">
              <a:buNone/>
            </a:pPr>
            <a:endParaRPr lang="en-US" dirty="0"/>
          </a:p>
          <a:p>
            <a:r>
              <a:rPr lang="en-US" dirty="0"/>
              <a:t>The function definition and invocation</a:t>
            </a:r>
          </a:p>
          <a:p>
            <a:endParaRPr lang="en-US" dirty="0"/>
          </a:p>
        </p:txBody>
      </p:sp>
      <p:pic>
        <p:nvPicPr>
          <p:cNvPr id="19458" name="Picture 2" descr="The code lines are as follows. Line 1. Greater than, left parenthesis, lambda, left parenthesis, a b, right parenthesis. Line 2. Left parenthesis, plus a b, right parenthesis, right parenthesis. Line 3. Hash, left angle bracket, procedure, right angle bracket. Line 4. Greater than, left parenthesis, left parenthesis, lambda, left parenthesis, a b, right parenthesis. Line 5. Left parenthesis, plus a b, right parenthesis, right parenthesis, 1 2, right parenthesis. Line 6. 3. " title="A set of six code lines in Scheme with the nested lambda-express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9694" y="2533991"/>
            <a:ext cx="2047293" cy="145457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EB9DAC1-9A32-1546-BAAB-5CE6B548D36B}"/>
              </a:ext>
            </a:extLst>
          </p:cNvPr>
          <p:cNvSpPr txBox="1">
            <a:spLocks/>
          </p:cNvSpPr>
          <p:nvPr/>
        </p:nvSpPr>
        <p:spPr>
          <a:xfrm>
            <a:off x="891540" y="3988567"/>
            <a:ext cx="10287000" cy="52275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dirty="0"/>
              <a:t>can be rewritten as:</a:t>
            </a:r>
          </a:p>
          <a:p>
            <a:endParaRPr lang="en-US" dirty="0"/>
          </a:p>
        </p:txBody>
      </p:sp>
      <p:pic>
        <p:nvPicPr>
          <p:cNvPr id="19459" name="Picture 3" descr="The code lines are as follows. Line 1. Greater than, left parenthesis, lambda, left parenthesis, a, right parenthesis. Line 2. Left parenthesis, lambda, left parenthesis, b, right parenthesis. Line 3. Left parenthesis, plus a b, right parenthesis, right parenthesis, right parenthesis. Line 4. Hash, left angle bracket, procedure, right angle bracket. Line 5. Greater than, left parenthesis, left parenthesis, lambda, left parenthesis, a, right parenthesis. Line 6. Left parenthesis, left parenthesis, lambda, left parenthesis, b, right parenthesis. Line 7. Left parenthesis, plus a b, right parenthesis, right parenthesis, 2, right parenthesis, right parenthesis, 1, right parenthesis. Line 8. 3." title="A set of eight code lines in Scheme that is rewritten and consists of nested lambda-express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5053" y="4511323"/>
            <a:ext cx="2575783" cy="1856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03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Figure 5.9 Graphical Depiction of the Foundational Nature of </a:t>
            </a:r>
            <a:r>
              <a:rPr lang="en-US" dirty="0">
                <a:latin typeface="Courier New" panose="02070309020205020404" pitchFamily="49" charset="0"/>
                <a:cs typeface="Courier New" panose="02070309020205020404" pitchFamily="49" charset="0"/>
              </a:rPr>
              <a:t>lambda</a:t>
            </a:r>
            <a:endParaRPr lang="en-US" dirty="0"/>
          </a:p>
        </p:txBody>
      </p:sp>
      <p:pic>
        <p:nvPicPr>
          <p:cNvPr id="11266" name="Picture 2" descr="A graphical depiction of the foundational nature of lambda. An arrow from lambda leads to let. Arrows from let lead to let asterisk and let r e c.&#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0335" y="2412997"/>
            <a:ext cx="2029753" cy="2378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49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Table 5.3 Reducing </a:t>
            </a:r>
            <a:r>
              <a:rPr lang="en-US" dirty="0">
                <a:latin typeface="Courier New" panose="02070309020205020404" pitchFamily="49" charset="0"/>
                <a:cs typeface="Courier New" panose="02070309020205020404" pitchFamily="49" charset="0"/>
              </a:rPr>
              <a:t>let</a:t>
            </a:r>
            <a:r>
              <a:rPr lang="en-US" dirty="0"/>
              <a:t> to </a:t>
            </a:r>
            <a:r>
              <a:rPr lang="en-US" dirty="0">
                <a:latin typeface="Courier New" panose="02070309020205020404" pitchFamily="49" charset="0"/>
                <a:cs typeface="Courier New" panose="02070309020205020404" pitchFamily="49" charset="0"/>
              </a:rPr>
              <a:t>lambda</a:t>
            </a:r>
            <a:br>
              <a:rPr lang="en-US" dirty="0">
                <a:latin typeface="Courier New" panose="02070309020205020404" pitchFamily="49" charset="0"/>
                <a:cs typeface="Courier New" panose="02070309020205020404" pitchFamily="49" charset="0"/>
              </a:rPr>
            </a:br>
            <a:r>
              <a:rPr lang="en-US" dirty="0"/>
              <a:t>(All rows of each column are semantically equivalent.)</a:t>
            </a:r>
          </a:p>
        </p:txBody>
      </p:sp>
      <p:pic>
        <p:nvPicPr>
          <p:cNvPr id="12290" name="Picture 2" descr="The table shows two columns: General pattern and instance of pattern. The row entries are as follows. Row 1. General pattern: Line 1. Left parenthesis, l e t, left parenthesis, left parenthesis, s y m 1 v a l 1, right parenthesis, left parenthesis, s y m 2 v a l 2, right parenthesis, ellipsis, left parenthesis, s y m n v a l n, right parenthesis, right parenthesis. Line 2. Body, right parenthesis. Instance pattern: Line 1. Left parenthesis, l e t, left parenthesis, left parenthesis, a 1, right parenthesis, left parenthesis, b 2, right parenthesis, right parenthesis. Line 2. Left parenthesis, plus a b, right parenthesis, right parenthesis. Row 2. General pattern: Line 1. Left parenthesis, left parenthesis, lambda, left parenthesis, s y m 1 s y m 2, ellipsis, s y m n, right parenthesis. Line 2. Body, right parenthesis, v a l 1 v a l 2, ellipsis, v a l n, right parenthesis. Instance pattern: Line 1. Left parenthesis, left parenthesis, lambda, left parenthesis, a b, right parenthesis. Line 2. Left parenthesis, plus a b, right parenthesis, right parenthesis, 1 2, right parenthesis. Row 3. General pattern: Line 1. Left parenthesis, l e t, left parenthesis, left parenthesis, s y m 1 v a l 1, right parenthesis, right parenthesis. Line 2. Left parenthesis, l e t left parenthesis, left parenthesis, s y m 2 v a l 2, right parenthesis, right parenthesis. Line 3. Ellipsis. Line 4. Left parenthesis, l e t, left parenthesis, left parenthesis, s y m n v a l n, right parenthesis, right parenthesis. Line 5. Body, right parenthesis, right parenthesis, right parenthesis. Instance pattern: Line 1. Left parenthesis, l e t, left parenthesis, left parenthesis, a 1, right parenthesis. Line 2. Left parenthesis, l e t, left parenthesis, left parenthesis, b 2, right parenthesis, right parenthesis. Line 3. Left parenthesis, plus a b, right parenthesis, right parenthesis, right parenthesis, right parenthesis. Row 4. General pattern: Line 1. Left parenthesis, left parenthesis, lambda, left parenthesis, s y m 1, right parenthesis. Line 2. Left parenthesis, left parenthesis, lambda, left parenthesis, s y m 2, right parenthesis. Line 3. Left parenthesis, left parenthesis, lambda left parenthesis, ellipsis, right parenthesis. Line 4. Left parenthesis, left parenthesis, lambda, left parenthesis, s y m n, right parenthesis. Line 5. Body, right parenthesis, v a l n, right parenthesis, right parenthesis, ellipsis, right parenthesis, right parenthesis, v a l 2, right parenthesis, right parenthesis, v a l 1, right parenthesis. Instance pattern: Line 1. Left parenthesis, left parenthesis, lambda, left parenthesis, a, right parenthesis. Line 2. Left parenthesis, left parenthesis, lambda, left parenthesis, b, right parenthesis. Line 3. Left parenthesis, plus a b, right parenthesis, right parenthesis, 2, right parenthesis, right parenthesis, 1, right parenthesis.&#10;" title="A table for reducing let to lambda under general pattern and instance of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978" y="1654591"/>
            <a:ext cx="9342830" cy="4310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48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Table 5.4 Reducing </a:t>
            </a:r>
            <a:r>
              <a:rPr lang="en-US" dirty="0">
                <a:latin typeface="Courier New" panose="02070309020205020404" pitchFamily="49" charset="0"/>
                <a:cs typeface="Courier New" panose="02070309020205020404" pitchFamily="49" charset="0"/>
              </a:rPr>
              <a:t>let*</a:t>
            </a:r>
            <a:r>
              <a:rPr lang="en-US" dirty="0"/>
              <a:t> to </a:t>
            </a:r>
            <a:r>
              <a:rPr lang="en-US" dirty="0">
                <a:latin typeface="Courier New" panose="02070309020205020404" pitchFamily="49" charset="0"/>
                <a:cs typeface="Courier New" panose="02070309020205020404" pitchFamily="49" charset="0"/>
              </a:rPr>
              <a:t>lambda</a:t>
            </a:r>
            <a:br>
              <a:rPr lang="en-US" dirty="0">
                <a:latin typeface="Courier New" panose="02070309020205020404" pitchFamily="49" charset="0"/>
                <a:cs typeface="Courier New" panose="02070309020205020404" pitchFamily="49" charset="0"/>
              </a:rPr>
            </a:br>
            <a:r>
              <a:rPr lang="en-US" dirty="0"/>
              <a:t>(All rows of each column are semantically equivalent.)</a:t>
            </a:r>
          </a:p>
        </p:txBody>
      </p:sp>
      <p:pic>
        <p:nvPicPr>
          <p:cNvPr id="13314" name="Picture 2" descr="A table for reducing let asterisk to lambda under general pattern and instance of pattern.&#10;&#10;The table shows two columns: General pattern and instance of pattern. The row entries are as follows. Row 1. General pattern: Line 1. Left parenthesis, l e t, asterisk, left parenthesis, left parenthesis, s y m 1 v a l 1, right parenthesis, left parenthesis, s y m 2 v a l 2, right parenthesis, ellipsis, left parenthesis, s y m n v a l n, right parenthesis, right parenthesis. Line 2. Body, right parenthesis. Instance pattern: Line 1. Left parenthesis, l e t, asterisk, left parenthesis, left parenthesis, a 1, right parenthesis, left parenthesis, b, left parenthesis, plus a 1, right parenthesis, right parenthesis, right parenthesis. Row 2. General pattern: Line 1. Left parenthesis, l e t, left parenthesis, left parenthesis, s y m 1 v a l 1, right parenthesis, right parenthesis. Line 2. Left parenthesis, l e t left parenthesis, left parenthesis, s y m 2 v a l 2, right parenthesis, right parenthesis. Line 3. Ellipsis. Line 4. Left parenthesis, l e t, left parenthesis, left parenthesis, s y m n v a l n, right parenthesis, right parenthesis. Line 5. Body, right parenthesis, right parenthesis, right parenthesis. Instance pattern: Line 1. Left parenthesis, l e t, left parenthesis, left parenthesis, a 1, right parenthesis, right parenthesis. Line 2. Left parenthesis, l e t, left parenthesis, b, left parenthesis, plus a 1, right parenthesis, right parenthesis. Line 3. Left parenthesis, plus a b, right parenthesis, right parenthesis, right parenthesis. Row 3. Line 1. Left parenthesis, left parenthesis, lambda, left parenthesis, s y m 1, right parenthesis. Line 2. Left parenthesis, left parenthesis, lambda, left parenthesis, s y m 2, right parenthesis. Line 3. Left parenthesis, left parenthesis, lambda left parenthesis, ellipsis, right parenthesis. Line 4. Left parenthesis, left parenthesis, lambda, left parenthesis, s y m n, right parenthesis. Line 5. Body, right parenthesis, v a l n, right parenthesis, right parenthesis, ellipsis, right parenthesis, right parenthesis, v a l 2, right parenthesis, right parenthesis, v a l 1, right parenthesis. Instance pattern: Line 1. Left parenthesis, left parenthesis, lambda, left parenthesis, a, right parenthesis. Line 2. Left parenthesis, left parenthesis, lambda, left parenthesis, b, right parenthesis. Line 3. Left parenthesis, plus a b, right parenthesis, right parenthesis, left parenthesis, plus a 1, right parenthesis, right parenthesis, right parenthesis, 1, right parenthesis.&#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284" y="1777121"/>
            <a:ext cx="10197641" cy="3676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49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Table 5.5 Reducing </a:t>
            </a:r>
            <a:r>
              <a:rPr lang="en-US" dirty="0" err="1">
                <a:latin typeface="Courier New" panose="02070309020205020404" pitchFamily="49" charset="0"/>
                <a:cs typeface="Courier New" panose="02070309020205020404" pitchFamily="49" charset="0"/>
              </a:rPr>
              <a:t>letrec</a:t>
            </a:r>
            <a:r>
              <a:rPr lang="en-US" dirty="0"/>
              <a:t> to </a:t>
            </a:r>
            <a:r>
              <a:rPr lang="en-US" dirty="0">
                <a:latin typeface="Courier New" panose="02070309020205020404" pitchFamily="49" charset="0"/>
                <a:cs typeface="Courier New" panose="02070309020205020404" pitchFamily="49" charset="0"/>
              </a:rPr>
              <a:t>lambda</a:t>
            </a:r>
            <a:br>
              <a:rPr lang="en-US" dirty="0">
                <a:latin typeface="Courier New" panose="02070309020205020404" pitchFamily="49" charset="0"/>
                <a:cs typeface="Courier New" panose="02070309020205020404" pitchFamily="49" charset="0"/>
              </a:rPr>
            </a:br>
            <a:r>
              <a:rPr lang="en-US" dirty="0"/>
              <a:t>(All rows of each column are semantically equivalent.)</a:t>
            </a:r>
          </a:p>
        </p:txBody>
      </p:sp>
      <p:pic>
        <p:nvPicPr>
          <p:cNvPr id="14338" name="Picture 2" descr="A table for reducing let r e c to lambda under general pattern and instance of pattern.&#10;&#10;The table shows two columns: General pattern and instance of pattern. The row entries are as follows. Row 1. General pattern: Line 1. left parenthesis, l e t left parenthesis, left parenthesis, f, left parenthesis, lambda, left parenthesis, s y m 1 s y m 2, ellipsis, s y m n, right parenthesis. Line 2. ellipsis, left parenthesis, f val1 v a l 2, ellipsis, v a l n, right parenthesis, ellipsis, right parenthesis, right parenthesis, right parenthesis. Line 3. left parenthesis, f val1 v a l 2, ellipsis, v a l n, right parenthesis, right parenthesis. Instance pattern: Line 1. left parenthesis, l e t, left parenthesis, left parenthesis, length 1, left parenthesis, lambda, left parenthesis, l, right parenthesis. Line 2. Left parenthesis, c o n d. Line 3. Left parenthesis, left parenthesis, null question mark l, right parenthesis, 0, right parenthesis. Line 4. Left parenthesis, else, left parenthesis, plus 1, left parenthesis, length 1, left parenthesis, c d r l, right parenthesis, right parenthesis, right parenthesis, right parenthesis, right parenthesis, right parenthesis, right parenthesis, right parenthesis. Line 5. Left parenthesis, length 1 prime, left parenthesis, a b c d, right parenthesis, right parenthesis, right parenthesis. Row 2. General pattern: Line 1. Left parenthesis, l e t r e c, left parenthesis, left parenthesis, f, left parenthesis, lambda, left parenthesis, s y m 1 s y m 2, ellipsis, s y m n, right parenthesis. Line 2. Ellipsis, left parenthesis, f v a l 1 1 v a l 1 2, ellipsis, v a l n m, right parenthesis, ellipsis, right parenthesis, right parenthesis, right parenthesis. Line 3. Left parenthesis, f v a l 1 v a l 2, ellipsis, v a l n, right parenthesis, right parenthesis. Instance pattern: Line 1. Left parenthesis, l e t r e c, left parenthesis, left parenthesis, length 1, left parenthesis, lambda, left parenthesis, l, right parenthesis. Line 2. Left parenthesis, c o n d. Line 3. Left parenthesis, left parenthesis, null question mark l, right parenthesis, 0, right parenthesis. Line 4. Left parenthesis, else, left parenthesis, plus 1, left parenthesis, length 1, left parenthesis, c d r l, right parenthesis, right parenthesis, right parenthesis, right parenthesis, right parenthesis, right parenthesis, right parenthesis, right parenthesis. Line 5. Left parenthesis, length 1 prime, left parenthesis, a b c d, right parenthesis, right parenthesis, right parenthesis. Row 3. General pattern: Line 1. Left parenthesis, l e t, left parenthesis, left parenthesis, f, left parenthesis, lambda, left parenthesis, copy, underscore, of, underscore, f copy, underscore, of, underscore, f s y m 1 s y m 2, ellipsis, s y m n, right parenthesis. Line 2. Ellipsis, left parenthesis, copy, underscore, of, underscore, f copy, underscore, of, underscore, f v a l 1 v a l 2, ellipsis, v a l n, right parenthesis, ellipsis, right parenthesis, right parenthesis, right parenthesis. Line 3. Left parenthesis, f f v a l 1 v a l 2, ellipsis, v a l n, right parenthesis, right parenthesis. Instance pattern: Line 1. Left parenthesis, l e t, left parenthesis, left parenthesis, length 1, left parenthesis, lambda, left parenthesis, copy, underscore, of, underscore, length copy, underscore, of, underscore, length l, right parenthesis. Line 2. Left parenthesis, c o n d. Line 3. Left parenthesis, left parenthesis, null question mark l, right parenthesis, 0, right parenthesis. Line 4. Left parenthesis, else, left parenthesis, plus 1, left parenthesis, copy, underscore, of, underscore, f copy, underscore, of, underscore, f, left parenthesis, c d r l, right parenthesis, right parenthesis, right parenthesis, right parenthesis, right parenthesis, right parenthesis, right parenthesis, right parenthesis. Line 5. Left parenthesis, length 1 length1 prime, left parenthesis, a b c d, right parenthesis, right parenthesis, right parenthesis. Row 4. General pattern: Line 1. Left parenthesis, l e t, left parenthesis, left parenthesis, f, left parenthesis, lambda, left parenthesis, copy, underscore, of, underscore, f copy, underscore, of, underscore, f s y m 1 s y m 2, ellipsis, s y m n, right parenthesis. Line 2. Ellipsis, Left parenthesis, copy, underscore, of, underscore, f copy, underscore, of, underscore, f v a l 1 v a l 2, ellipsis, v a l n, right parenthesis, ellipsis, right parenthesis, right parenthesis, right parenthesis. Line 3. Left parenthesis, f f v a l 1 v a l 2, ellipsis, v a l n, right parenthesis, right parenthesis. Instance pattern: Line 1. Left parenthesis, l e t, left parenthesis, left parenthesis, length 1, left parenthesis, lambda, left parenthesis, copy, underscore, of, underscore, f copy, underscore, of, underscore, f l, right parenthesis. Line 2. Left parenthesis, c o n d. Line 3. Left parenthesis, left parenthesis, null question mark l, right parenthesis, 0, right parenthesis. Line 4. Left parenthesis, else, left parenthesis, plus 1, left parenthesis, copy, underscore, of, underscore, f copy, underscore, of, underscore, f, left parenthesis, c d r l, right parenthesis, right parenthesis, right parenthesis, right parenthesis, right parenthesis, right parenthesis, right parenthesis, right parenthesis. Line 5. Left parenthesis, length 1 length 1 l, right parenthesis, right parenthesis. Row 5. General pattern: Line 1. Left parenthesis, left parenthesis, lambda, left parenthesis, f, right parenthesis, left parenthesis, f f v a l 1 v a l 2, ellipsis, v a l n, right parenthesis, right parenthesis. Line 2. Left parenthesis, lambda, left parenthesis, copy, underscore, of, underscore, f copy, underscore, of, underscore, f s y m 1 s y m 2, ellipsis, s y m n, right parenthesis. Line 3. Ellipsis, left parenthesis, copy, underscore, of, underscore, f copy, underscore, of, underscore, f v a l 1 v a l 2, ellipsis, v a l n, right parenthesis, ellipsis, right parenthesis, right parenthesis. Instance pattern: Line 1. Left parenthesis, left parenthesis, lambda, left parenthesis, length 1, right parenthesis, left parenthesis, length 1 length 1 l, right parenthesis, right parenthesis. Line 2. Left parenthesis, lambda, left parenthesis, copy, underscore, of, underscore, f copy, underscore, of, underscore, f l, right parenthesis. Line 3. Left parenthesis, c o n d. Line 4. Left parenthesis, left parenthesis, null question mark, l, right parenthesis, 0, right parenthesis. Line 5. Left parenthesis, else, left parenthesis, plus 1, left parenthesis, copy, underscore, of, underscore, f copy, underscore, of, underscore, f, left parenthesis, c d r l, right parenthesis, right parenthesis, right parenthesis, right parenthesis, right parenthesis, right parenthesis, right parenthesis.&#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880955" y="184775"/>
            <a:ext cx="4869881" cy="7504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43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D9BD-894D-A442-9F11-56F1CC534188}"/>
              </a:ext>
            </a:extLst>
          </p:cNvPr>
          <p:cNvSpPr>
            <a:spLocks noGrp="1"/>
          </p:cNvSpPr>
          <p:nvPr>
            <p:ph type="title"/>
          </p:nvPr>
        </p:nvSpPr>
        <p:spPr/>
        <p:txBody>
          <a:bodyPr/>
          <a:lstStyle/>
          <a:p>
            <a:r>
              <a:rPr lang="en-US" dirty="0"/>
              <a:t>Table 5.6 Semantics of </a:t>
            </a:r>
            <a:r>
              <a:rPr lang="en-US" dirty="0">
                <a:latin typeface="Courier New" panose="02070309020205020404" pitchFamily="49" charset="0"/>
                <a:cs typeface="Courier New" panose="02070309020205020404" pitchFamily="49" charset="0"/>
              </a:rPr>
              <a:t>let</a:t>
            </a:r>
            <a:r>
              <a:rPr lang="en-US" dirty="0"/>
              <a:t>, </a:t>
            </a:r>
            <a:r>
              <a:rPr lang="en-US" dirty="0">
                <a:latin typeface="Courier New" panose="02070309020205020404" pitchFamily="49" charset="0"/>
                <a:cs typeface="Courier New" panose="02070309020205020404" pitchFamily="49" charset="0"/>
              </a:rPr>
              <a:t>let*</a:t>
            </a:r>
            <a:r>
              <a:rPr lang="en-US" dirty="0"/>
              <a:t>, and </a:t>
            </a:r>
            <a:r>
              <a:rPr lang="en-US" dirty="0" err="1">
                <a:latin typeface="Courier New" panose="02070309020205020404" pitchFamily="49" charset="0"/>
                <a:cs typeface="Courier New" panose="02070309020205020404" pitchFamily="49" charset="0"/>
              </a:rPr>
              <a:t>letrec</a:t>
            </a:r>
            <a:endParaRPr lang="en-US" dirty="0">
              <a:latin typeface="Courier New" panose="02070309020205020404" pitchFamily="49" charset="0"/>
              <a:cs typeface="Courier New" panose="02070309020205020404" pitchFamily="49" charset="0"/>
            </a:endParaRPr>
          </a:p>
        </p:txBody>
      </p:sp>
      <p:pic>
        <p:nvPicPr>
          <p:cNvPr id="15362" name="Picture 2" descr="The table shows two columns: General pattern and instance of pattern. The row entries are as follows. Row 1. l e t, parallel: General pattern: Line 1. Left parenthesis, l e t, left parenthesis, left parenthesis, s y m 1 v a l 1, right parenthesis, left parenthesis, s y m 2 v a l 2, right parenthesis, ellipsis, left parenthesis, s y m n v a l n, right parenthesis, right parenthesis. Line 2. s y m 1 and s y m 2 are only visible here in body, right parenthesis. Instance pattern: Line 1. Left parenthesis, l e t, left parenthesis, left parenthesis, a 1, right parenthesis, left parenthesis, b 2, right parenthesis, right parenthesis. Line 2. Semicolon, a and b are only visible here. Line 3. Left parenthesis, plus a b, right parenthesis, right parenthesis. Row 2. l e t, sequential: General pattern: Line 1. Semicolon, s y m 1 is visible here and beyond. Line 2. Semicolon, s y m 2 is visible here and beyond. Line 3. Left parenthesis, l e t, asterisk, left parenthesis, left parenthesis, s y m 1 v a l 1, right parenthesis, left parenthesis, s y m 2 s y m 1, right parenthesis, ellipsis, left parenthesis, s y m n s y m 2, right parenthesis, right parenthesis. Line 4. s y m 1 s y m 2, ellipsis, s y m n are visible here in body, right parenthesis. Instance pattern: Semicolon, a is visible here and beyond. Line 2. Left parenthesis, l e t, asterisk, left parenthesis, left parenthesis, a 1, right parenthesis, left parenthesis, b, left parenthesis, plus a 1, right parenthesis, right parenthesis, right parenthesis. Line 3. Semicolon, a and b are visible here in body. Line 4. Left parenthesis, plus a b right parenthesis, right parenthesis. Row 3. l e t r e c, recursive: General pattern: Line 1. Semicolon, f is visible here and in body. Line 2. Left parenthesis, l e t r e c, left parenthesis, left parenthesis, f, left parenthesis, lambda, left parenthesis, s y m 1 s y m 2, ellipsis, s y m n, right parenthesis. Line 3. Ellipsis, left parenthesis, f v a l 11 v a l 12, ellipsis, v a l n m, right parenthesis, ellipsis, right parenthesis, right parenthesis, right parenthesis. Line 4. Left parenthesis, f v a l 1 v a l 2, ellipsis, v a l n, right parenthesis, right parenthesis. Instance pattern: Line 1. Semicolon, length 1 is visible here and in body. Line 2. Left parenthesis, l e t r e c, left parenthesis, left parenthesis, length 1, left parenthesis, lambda, left parenthesis, l, right parenthesis. Line 3. Left parenthesis, c o n d. Line 4. Left parenthesis, left parenthesis, null question mark l, right parenthesis, 0, right parenthesis. Line 5. Left parenthesis, else, left parenthesis, plus 1, left parenthesis, length 1, left parenthesis, c d r l, right parenthesis, right parenthesis, right parenthesis, right parenthesis, right parenthesis, right parenthesis, right parenthesis, right parenthesis. Line 6. Left parenthesis, length 1 prime, left parenthesis, a b c d, right parenthesis, right parenthesis, right parenthesis.&#10;" title="A table of semantics of let, let asterisk, and let r e c under general pattern and instance of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092664" y="-1445685"/>
            <a:ext cx="3937544" cy="1018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20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E52D-FE86-524E-B52A-E5C76A64AEBD}"/>
              </a:ext>
            </a:extLst>
          </p:cNvPr>
          <p:cNvSpPr>
            <a:spLocks noGrp="1"/>
          </p:cNvSpPr>
          <p:nvPr>
            <p:ph type="title"/>
          </p:nvPr>
        </p:nvSpPr>
        <p:spPr/>
        <p:txBody>
          <a:bodyPr/>
          <a:lstStyle/>
          <a:p>
            <a:r>
              <a:rPr lang="en-US" dirty="0"/>
              <a:t>5.10.1 More List Functions</a:t>
            </a:r>
            <a:r>
              <a:rPr lang="en-US" dirty="0">
                <a:sym typeface="Wingdings" pitchFamily="2" charset="2"/>
              </a:rPr>
              <a:t> (</a:t>
            </a:r>
            <a:r>
              <a:rPr lang="en-US" dirty="0" err="1">
                <a:latin typeface="Courier New" panose="02070309020205020404" pitchFamily="49" charset="0"/>
                <a:cs typeface="Courier New" panose="02070309020205020404" pitchFamily="49" charset="0"/>
                <a:sym typeface="Wingdings" pitchFamily="2" charset="2"/>
              </a:rPr>
              <a:t>remove_first</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6672B71A-B8EC-4B43-8331-54E72171243C}"/>
              </a:ext>
            </a:extLst>
          </p:cNvPr>
          <p:cNvSpPr>
            <a:spLocks noGrp="1"/>
          </p:cNvSpPr>
          <p:nvPr>
            <p:ph idx="1"/>
          </p:nvPr>
        </p:nvSpPr>
        <p:spPr>
          <a:xfrm>
            <a:off x="891540" y="1490871"/>
            <a:ext cx="10287000" cy="863224"/>
          </a:xfrm>
        </p:spPr>
        <p:txBody>
          <a:bodyPr/>
          <a:lstStyle/>
          <a:p>
            <a:pPr marL="0" indent="0">
              <a:buNone/>
            </a:pPr>
            <a:r>
              <a:rPr lang="en-US" dirty="0"/>
              <a:t>The function </a:t>
            </a:r>
            <a:r>
              <a:rPr lang="en-US" dirty="0" err="1">
                <a:latin typeface="Courier New" panose="02070309020205020404" pitchFamily="49" charset="0"/>
                <a:cs typeface="Courier New" panose="02070309020205020404" pitchFamily="49" charset="0"/>
              </a:rPr>
              <a:t>remove_first</a:t>
            </a:r>
            <a:r>
              <a:rPr lang="en-US" dirty="0">
                <a:latin typeface="Courier New" panose="02070309020205020404" pitchFamily="49" charset="0"/>
                <a:cs typeface="Courier New" panose="02070309020205020404" pitchFamily="49" charset="0"/>
              </a:rPr>
              <a:t> </a:t>
            </a:r>
            <a:r>
              <a:rPr lang="en-US" dirty="0"/>
              <a:t>removes the first occurrence of an atom </a:t>
            </a:r>
            <a:r>
              <a:rPr lang="en-US" dirty="0">
                <a:latin typeface="Courier New" panose="02070309020205020404" pitchFamily="49" charset="0"/>
                <a:cs typeface="Courier New" panose="02070309020205020404" pitchFamily="49" charset="0"/>
              </a:rPr>
              <a:t>a</a:t>
            </a:r>
            <a:r>
              <a:rPr lang="en-US" dirty="0"/>
              <a:t> from a list of atoms </a:t>
            </a:r>
            <a:r>
              <a:rPr lang="en-US" dirty="0" err="1">
                <a:latin typeface="Courier New" panose="02070309020205020404" pitchFamily="49" charset="0"/>
                <a:cs typeface="Courier New" panose="02070309020205020404" pitchFamily="49" charset="0"/>
              </a:rPr>
              <a:t>lat</a:t>
            </a:r>
            <a:r>
              <a:rPr lang="en-US" dirty="0"/>
              <a:t>:</a:t>
            </a:r>
          </a:p>
          <a:p>
            <a:pPr marL="0" indent="0">
              <a:buNone/>
            </a:pPr>
            <a:endParaRPr lang="en-US" dirty="0"/>
          </a:p>
        </p:txBody>
      </p:sp>
      <p:pic>
        <p:nvPicPr>
          <p:cNvPr id="20483" name="Picture 3" descr="The code lines are as follows. Line 1. Left parenthesis, define remove, underscore, first. Line 2. Left parenthesis, lambda, left parenthesis, a l a t, right parenthesis. Line 3. Left parenthesis, c o n d. Line 4. Left parenthesis, left parenthesis, null, question mark, l a t, right parenthesis, prime, left parenthesis, right parenthesis, right parenthesis. Line 5. Left parenthesis, left parenthesis, e q v, question mark, a, left parenthesis, car l a t, right parenthesis, right parenthesis, left parenthesis, c d r l a t, right parenthesis, right parenthesis. Line 6. Left parenthesis, else, left parenthesis, c o n s, left parenthesis, car l, right parenthesis, left parenthesis, remove, underscore, first a, left parenthesis, c d r l a t, right parenthesis, right parenthesis, right parenthesis, right parenthesis, right parenthesis, right parenthesis, right parenthesis. " title="A set of six code lines in Scheme with the remove underscore first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647" y="2721844"/>
            <a:ext cx="9424706" cy="17454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7CF780-EAE0-0DF9-3E2C-F63B4D40E252}"/>
              </a:ext>
            </a:extLst>
          </p:cNvPr>
          <p:cNvSpPr txBox="1"/>
          <p:nvPr/>
        </p:nvSpPr>
        <p:spPr>
          <a:xfrm>
            <a:off x="1383647" y="4734838"/>
            <a:ext cx="9050534" cy="369332"/>
          </a:xfrm>
          <a:prstGeom prst="rect">
            <a:avLst/>
          </a:prstGeom>
          <a:noFill/>
        </p:spPr>
        <p:txBody>
          <a:bodyPr wrap="square" rtlCol="0">
            <a:spAutoFit/>
          </a:bodyPr>
          <a:lstStyle/>
          <a:p>
            <a:r>
              <a:rPr lang="en-US" dirty="0"/>
              <a:t>Note typo: Last line should be (else (cons (car </a:t>
            </a:r>
            <a:r>
              <a:rPr lang="en-US" b="1" dirty="0" err="1"/>
              <a:t>lat</a:t>
            </a:r>
            <a:r>
              <a:rPr lang="en-US" dirty="0"/>
              <a:t>) (</a:t>
            </a:r>
            <a:r>
              <a:rPr lang="en-US" dirty="0" err="1"/>
              <a:t>remove_first</a:t>
            </a:r>
            <a:r>
              <a:rPr lang="en-US" dirty="0"/>
              <a:t> a (</a:t>
            </a:r>
            <a:r>
              <a:rPr lang="en-US" dirty="0" err="1"/>
              <a:t>cdr</a:t>
            </a:r>
            <a:r>
              <a:rPr lang="en-US" dirty="0"/>
              <a:t> </a:t>
            </a:r>
            <a:r>
              <a:rPr lang="en-US" dirty="0" err="1"/>
              <a:t>lat</a:t>
            </a:r>
            <a:r>
              <a:rPr lang="en-US" dirty="0"/>
              <a:t>)))))))</a:t>
            </a:r>
          </a:p>
        </p:txBody>
      </p:sp>
    </p:spTree>
    <p:extLst>
      <p:ext uri="{BB962C8B-B14F-4D97-AF65-F5344CB8AC3E}">
        <p14:creationId xmlns:p14="http://schemas.microsoft.com/office/powerpoint/2010/main" val="96283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E52D-FE86-524E-B52A-E5C76A64AEBD}"/>
              </a:ext>
            </a:extLst>
          </p:cNvPr>
          <p:cNvSpPr>
            <a:spLocks noGrp="1"/>
          </p:cNvSpPr>
          <p:nvPr>
            <p:ph type="title"/>
          </p:nvPr>
        </p:nvSpPr>
        <p:spPr/>
        <p:txBody>
          <a:bodyPr/>
          <a:lstStyle/>
          <a:p>
            <a:r>
              <a:rPr lang="en-US" dirty="0"/>
              <a:t>5.10.1 More List Functions</a:t>
            </a:r>
            <a:r>
              <a:rPr lang="en-US" dirty="0">
                <a:sym typeface="Wingdings" pitchFamily="2" charset="2"/>
              </a:rPr>
              <a:t> (</a:t>
            </a:r>
            <a:r>
              <a:rPr lang="en-US" dirty="0" err="1">
                <a:latin typeface="Courier New" panose="02070309020205020404" pitchFamily="49" charset="0"/>
                <a:cs typeface="Courier New" panose="02070309020205020404" pitchFamily="49" charset="0"/>
                <a:sym typeface="Wingdings" pitchFamily="2" charset="2"/>
              </a:rPr>
              <a:t>remove_all</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6672B71A-B8EC-4B43-8331-54E72171243C}"/>
              </a:ext>
            </a:extLst>
          </p:cNvPr>
          <p:cNvSpPr>
            <a:spLocks noGrp="1"/>
          </p:cNvSpPr>
          <p:nvPr>
            <p:ph idx="1"/>
          </p:nvPr>
        </p:nvSpPr>
        <p:spPr>
          <a:xfrm>
            <a:off x="891540" y="1490871"/>
            <a:ext cx="10287000" cy="863224"/>
          </a:xfrm>
        </p:spPr>
        <p:txBody>
          <a:bodyPr/>
          <a:lstStyle/>
          <a:p>
            <a:pPr marL="0" indent="0">
              <a:buNone/>
            </a:pPr>
            <a:r>
              <a:rPr lang="en-US" dirty="0" err="1">
                <a:latin typeface="Courier New" panose="02070309020205020404" pitchFamily="49" charset="0"/>
                <a:cs typeface="Courier New" panose="02070309020205020404" pitchFamily="49" charset="0"/>
              </a:rPr>
              <a:t>remove_all</a:t>
            </a:r>
            <a:r>
              <a:rPr lang="en-US" dirty="0">
                <a:latin typeface="Courier New" panose="02070309020205020404" pitchFamily="49" charset="0"/>
                <a:cs typeface="Courier New" panose="02070309020205020404" pitchFamily="49" charset="0"/>
              </a:rPr>
              <a:t> </a:t>
            </a:r>
            <a:r>
              <a:rPr lang="en-US" dirty="0"/>
              <a:t>extends </a:t>
            </a:r>
            <a:r>
              <a:rPr lang="en-US" dirty="0" err="1">
                <a:latin typeface="Courier New" panose="02070309020205020404" pitchFamily="49" charset="0"/>
                <a:cs typeface="Courier New" panose="02070309020205020404" pitchFamily="49" charset="0"/>
              </a:rPr>
              <a:t>remove_first</a:t>
            </a:r>
            <a:r>
              <a:rPr lang="en-US" dirty="0">
                <a:latin typeface="Courier New" panose="02070309020205020404" pitchFamily="49" charset="0"/>
                <a:cs typeface="Courier New" panose="02070309020205020404" pitchFamily="49" charset="0"/>
              </a:rPr>
              <a:t> </a:t>
            </a:r>
            <a:r>
              <a:rPr lang="en-US" dirty="0"/>
              <a:t>by removing </a:t>
            </a:r>
            <a:r>
              <a:rPr lang="en-US" i="1" dirty="0"/>
              <a:t>all</a:t>
            </a:r>
            <a:r>
              <a:rPr lang="en-US" dirty="0"/>
              <a:t> occurrences of an atom </a:t>
            </a:r>
            <a:r>
              <a:rPr lang="en-US" dirty="0">
                <a:latin typeface="Courier New" panose="02070309020205020404" pitchFamily="49" charset="0"/>
                <a:cs typeface="Courier New" panose="02070309020205020404" pitchFamily="49" charset="0"/>
              </a:rPr>
              <a:t>a</a:t>
            </a:r>
            <a:r>
              <a:rPr lang="en-US" dirty="0"/>
              <a:t> from a list of atoms </a:t>
            </a:r>
            <a:r>
              <a:rPr lang="en-US" dirty="0" err="1">
                <a:latin typeface="Courier New" panose="02070309020205020404" pitchFamily="49" charset="0"/>
                <a:cs typeface="Courier New" panose="02070309020205020404" pitchFamily="49" charset="0"/>
              </a:rPr>
              <a:t>lat</a:t>
            </a:r>
            <a:r>
              <a:rPr lang="en-US" dirty="0"/>
              <a:t> by returning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remove_all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cdr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lat</a:t>
            </a:r>
            <a:r>
              <a:rPr lang="en-US" dirty="0">
                <a:latin typeface="Courier New" panose="02070309020205020404" pitchFamily="49" charset="0"/>
                <a:cs typeface="Courier New" panose="02070309020205020404" pitchFamily="49" charset="0"/>
              </a:rPr>
              <a:t>))</a:t>
            </a:r>
            <a:r>
              <a:rPr lang="en-US" dirty="0"/>
              <a:t> in line 5 rather than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cdr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lat</a:t>
            </a:r>
            <a:r>
              <a:rPr lang="en-US" dirty="0">
                <a:latin typeface="Courier New" panose="02070309020205020404" pitchFamily="49" charset="0"/>
                <a:cs typeface="Courier New" panose="02070309020205020404" pitchFamily="49" charset="0"/>
              </a:rPr>
              <a:t>):</a:t>
            </a:r>
          </a:p>
          <a:p>
            <a:pPr marL="0" indent="0">
              <a:buNone/>
            </a:pPr>
            <a:endParaRPr lang="en-US" dirty="0"/>
          </a:p>
        </p:txBody>
      </p:sp>
      <p:pic>
        <p:nvPicPr>
          <p:cNvPr id="21506" name="Picture 2" descr="The code lines are as follows. Line 1. Left parenthesis, define remove, underscore, all. Line 2. Left parenthesis, lambda, left parenthesis, a l a t, right parenthesis. Line 3. Left parenthesis, c o n d. Line 4. Left parenthesis, left parenthesis, null, question mark, l a t, right parenthesis, prime, left parenthesis, right parenthesis, right parenthesis. Line 5. Left parenthesis, left parenthesis, e q v, question mark, a, left parenthesis, car l a t, right parenthesis, right parenthesis, left parenthesis, remove, underscore, all a, left parenthesis, c d r l a t, right parenthesis, right parenthesis, right parenthesis. Line 6. Left parenthesis, else, left parenthesis, c o n s, left parenthesis, car l a t, right parenthesis, left parenthesis, remove, underscore, all a, left parenthesis, c d r l a t, right parenthesis, right parenthesis, right parenthesis, right parenthesis, right parenthesis, right parenthesis, right parenthesis. " title="A set of six code lines in Scheme with the remove underscore all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636" y="2846842"/>
            <a:ext cx="8048498" cy="1561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95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E52D-FE86-524E-B52A-E5C76A64AEBD}"/>
              </a:ext>
            </a:extLst>
          </p:cNvPr>
          <p:cNvSpPr>
            <a:spLocks noGrp="1"/>
          </p:cNvSpPr>
          <p:nvPr>
            <p:ph type="title"/>
          </p:nvPr>
        </p:nvSpPr>
        <p:spPr/>
        <p:txBody>
          <a:bodyPr/>
          <a:lstStyle/>
          <a:p>
            <a:r>
              <a:rPr lang="en-US" dirty="0"/>
              <a:t>5.10.1 More List Functions</a:t>
            </a:r>
            <a:r>
              <a:rPr lang="en-US" dirty="0">
                <a:sym typeface="Wingdings" pitchFamily="2" charset="2"/>
              </a:rPr>
              <a:t> (</a:t>
            </a:r>
            <a:r>
              <a:rPr lang="en-US" dirty="0" err="1">
                <a:latin typeface="Courier New" panose="02070309020205020404" pitchFamily="49" charset="0"/>
                <a:cs typeface="Courier New" panose="02070309020205020404" pitchFamily="49" charset="0"/>
                <a:sym typeface="Wingdings" pitchFamily="2" charset="2"/>
              </a:rPr>
              <a:t>remove_all</a:t>
            </a:r>
            <a:r>
              <a:rPr lang="en-US" dirty="0">
                <a:latin typeface="Courier New" panose="02070309020205020404" pitchFamily="49" charset="0"/>
                <a:cs typeface="Courier New" panose="02070309020205020404" pitchFamily="49" charset="0"/>
                <a:sym typeface="Wingdings" pitchFamily="2" charset="2"/>
              </a:rPr>
              <a:t>*</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6672B71A-B8EC-4B43-8331-54E72171243C}"/>
              </a:ext>
            </a:extLst>
          </p:cNvPr>
          <p:cNvSpPr>
            <a:spLocks noGrp="1"/>
          </p:cNvSpPr>
          <p:nvPr>
            <p:ph idx="1"/>
          </p:nvPr>
        </p:nvSpPr>
        <p:spPr>
          <a:xfrm>
            <a:off x="891540" y="1490870"/>
            <a:ext cx="10287000" cy="1660891"/>
          </a:xfrm>
        </p:spPr>
        <p:txBody>
          <a:bodyPr/>
          <a:lstStyle/>
          <a:p>
            <a:r>
              <a:rPr lang="en-US" dirty="0"/>
              <a:t>Extend </a:t>
            </a:r>
            <a:r>
              <a:rPr lang="en-US" dirty="0" err="1">
                <a:latin typeface="Courier New" panose="02070309020205020404" pitchFamily="49" charset="0"/>
                <a:cs typeface="Courier New" panose="02070309020205020404" pitchFamily="49" charset="0"/>
              </a:rPr>
              <a:t>remove_all</a:t>
            </a:r>
            <a:r>
              <a:rPr lang="en-US" dirty="0"/>
              <a:t> so that it removes </a:t>
            </a:r>
            <a:r>
              <a:rPr lang="en-US" i="1" dirty="0"/>
              <a:t>all</a:t>
            </a:r>
            <a:r>
              <a:rPr lang="en-US" dirty="0"/>
              <a:t> occurrences of an atom </a:t>
            </a:r>
            <a:r>
              <a:rPr lang="en-US" dirty="0">
                <a:latin typeface="Courier New" panose="02070309020205020404" pitchFamily="49" charset="0"/>
                <a:cs typeface="Courier New" panose="02070309020205020404" pitchFamily="49" charset="0"/>
              </a:rPr>
              <a:t>a</a:t>
            </a:r>
            <a:r>
              <a:rPr lang="en-US" dirty="0"/>
              <a:t> from any S-list, not just a list of atoms.</a:t>
            </a:r>
          </a:p>
          <a:p>
            <a:r>
              <a:rPr lang="en-US" dirty="0"/>
              <a:t>Using the third pattern in </a:t>
            </a:r>
            <a:r>
              <a:rPr lang="en-US" i="1" dirty="0"/>
              <a:t>Design Guideline 2: Specific Patterns of Recursion </a:t>
            </a:r>
            <a:r>
              <a:rPr lang="en-US" dirty="0"/>
              <a:t>results in:</a:t>
            </a:r>
          </a:p>
        </p:txBody>
      </p:sp>
      <p:pic>
        <p:nvPicPr>
          <p:cNvPr id="22530" name="Picture 2" descr="The code lines are as follows. Line 1. Left parenthesis, define remove, underscore, all, asterisk. Line 2. Left parenthesis, lambda, left parenthesis, a l, right parenthesis. Line 3. Left parenthesis, c o n d. Line 4. Left parenthesis, left parenthesis, null, question mark, l, right parenthesis, prime, left parenthesis, right parenthesis, right parenthesis. Line 5. Left parenthesis, left parenthesis, atom, question mark, left parenthesis, car l, right parenthesis, right parenthesis. Line 6. Left parenthesis, c o n d. Line 7. Left parenthesis, left parenthesis, e q v, question mark, a, left parenthesis, car l, right parenthesis, right parenthesis, left parenthesis, remove, underscore, all, asterisk, a, left parenthesis, c d r l, right parenthesis, right parenthesis, right parenthesis. Line 8. Left parenthesis, else, left parenthesis, c o n s, left parenthesis, car l, right parenthesis, left parenthesis, remove, underscore, all, asterisk, a, left parenthesis, c d r l, right parenthesis, right parenthesis, right parenthesis, right parenthesis, right parenthesis, right parenthesis. Line 9. Left parenthesis, else, left parenthesis, c o n s, left parenthesis, remove, underscore, all, asterisk, a, left parenthesis, car l, right parenthesis, right parenthesis. Line 10. Left parenthesis, remove, underscore, all, asterisk, a, left parenthesis, c d r l, right parenthesis, right parenthesis, right parenthesis, right parenthesis, right parenthesis, right parenthesis, right parenthesis. " title="A set of 10 code lines in Scheme with the remove underscore all asterisk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772" y="3428999"/>
            <a:ext cx="7720124" cy="240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5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221DC-CE08-7045-9EF4-A3E1B994D141}"/>
              </a:ext>
            </a:extLst>
          </p:cNvPr>
          <p:cNvSpPr>
            <a:spLocks noGrp="1"/>
          </p:cNvSpPr>
          <p:nvPr>
            <p:ph type="title"/>
          </p:nvPr>
        </p:nvSpPr>
        <p:spPr/>
        <p:txBody>
          <a:bodyPr/>
          <a:lstStyle/>
          <a:p>
            <a:r>
              <a:rPr lang="en-US" sz="2800" dirty="0"/>
              <a:t>5.2.2 Lambda Calculus</a:t>
            </a:r>
            <a:endParaRPr lang="en-US" dirty="0"/>
          </a:p>
        </p:txBody>
      </p:sp>
      <p:pic>
        <p:nvPicPr>
          <p:cNvPr id="1026" name="Picture 2" descr="The code lines are as follows. Line 1. Left angle bracket, expression, right angle bracket, colon, colon, equals, left angle bracket, identifier, right angle bracket, left parenthesis a symbol right parenthesis. Line 2. Left angle bracket, expression, right angle bracket, colon, colon, equals, left parenthesis, lambda, left parenthesis, left angle bracket, identifier, right angle bracket, right parenthesis, left angle bracket, expression, right angle bracket, right parenthesis, left parenthesis a function definition right parenthesis. Line 3. Left angle bracket, expression, right angle bracket, colon, colon, left parenthesis, left angle bracket, expression, right angle bracket, left angle bracket, expression, right angle bracket, right parenthesis, left parenthesis a function application right parenthesis." title="Three lines of grammar of lambda-calcul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609" y="1777774"/>
            <a:ext cx="9387409" cy="3207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222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B784C-CDEA-C84C-B276-C03153B2B1C1}"/>
              </a:ext>
            </a:extLst>
          </p:cNvPr>
          <p:cNvSpPr>
            <a:spLocks noGrp="1"/>
          </p:cNvSpPr>
          <p:nvPr>
            <p:ph type="title"/>
          </p:nvPr>
        </p:nvSpPr>
        <p:spPr/>
        <p:txBody>
          <a:bodyPr/>
          <a:lstStyle/>
          <a:p>
            <a:r>
              <a:rPr lang="en-US" dirty="0"/>
              <a:t>5.10.2 Eliminating Expression </a:t>
            </a:r>
            <a:r>
              <a:rPr lang="en-US" dirty="0" err="1"/>
              <a:t>Recomputation</a:t>
            </a:r>
            <a:endParaRPr lang="en-US" dirty="0"/>
          </a:p>
        </p:txBody>
      </p:sp>
      <p:sp>
        <p:nvSpPr>
          <p:cNvPr id="3" name="Content Placeholder 2">
            <a:extLst>
              <a:ext uri="{FF2B5EF4-FFF2-40B4-BE49-F238E27FC236}">
                <a16:creationId xmlns:a16="http://schemas.microsoft.com/office/drawing/2014/main" id="{8C220E86-019F-6A40-B0D2-D9F7F3DDBE85}"/>
              </a:ext>
            </a:extLst>
          </p:cNvPr>
          <p:cNvSpPr>
            <a:spLocks noGrp="1"/>
          </p:cNvSpPr>
          <p:nvPr>
            <p:ph idx="1"/>
          </p:nvPr>
        </p:nvSpPr>
        <p:spPr/>
        <p:txBody>
          <a:bodyPr/>
          <a:lstStyle/>
          <a:p>
            <a:r>
              <a:rPr lang="en-US" dirty="0"/>
              <a:t>Functional programs usually run more slowly than imperative programs because</a:t>
            </a:r>
          </a:p>
          <a:p>
            <a:pPr lvl="1"/>
            <a:r>
              <a:rPr lang="en-US" dirty="0"/>
              <a:t>(1) they are typically interpreted;</a:t>
            </a:r>
          </a:p>
          <a:p>
            <a:pPr lvl="1"/>
            <a:r>
              <a:rPr lang="en-US" dirty="0"/>
              <a:t>(2) they use recursion which is slower than iteration due to the overhead of the run-time stack; and</a:t>
            </a:r>
          </a:p>
          <a:p>
            <a:pPr lvl="1"/>
            <a:r>
              <a:rPr lang="en-US" dirty="0"/>
              <a:t>(3) the pass-by-value parameter-passing mechanism is inefficient.</a:t>
            </a:r>
          </a:p>
          <a:p>
            <a:r>
              <a:rPr lang="en-US" dirty="0"/>
              <a:t>Barring interpretation and recursion, recomputing expressions only makes the program slower.</a:t>
            </a:r>
          </a:p>
          <a:p>
            <a:r>
              <a:rPr lang="en-US" i="1" dirty="0"/>
              <a:t>Design Guideline 4: Name Recomputed Subexpressions</a:t>
            </a:r>
            <a:endParaRPr lang="en-US" dirty="0"/>
          </a:p>
          <a:p>
            <a:endParaRPr lang="en-US" dirty="0"/>
          </a:p>
          <a:p>
            <a:endParaRPr lang="en-US" dirty="0"/>
          </a:p>
        </p:txBody>
      </p:sp>
    </p:spTree>
    <p:extLst>
      <p:ext uri="{BB962C8B-B14F-4D97-AF65-F5344CB8AC3E}">
        <p14:creationId xmlns:p14="http://schemas.microsoft.com/office/powerpoint/2010/main" val="204340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B784C-CDEA-C84C-B276-C03153B2B1C1}"/>
              </a:ext>
            </a:extLst>
          </p:cNvPr>
          <p:cNvSpPr>
            <a:spLocks noGrp="1"/>
          </p:cNvSpPr>
          <p:nvPr>
            <p:ph type="title"/>
          </p:nvPr>
        </p:nvSpPr>
        <p:spPr/>
        <p:txBody>
          <a:bodyPr/>
          <a:lstStyle/>
          <a:p>
            <a:r>
              <a:rPr lang="en-US" dirty="0"/>
              <a:t>New Version of </a:t>
            </a:r>
            <a:r>
              <a:rPr lang="en-US" dirty="0" err="1">
                <a:latin typeface="Courier New" panose="02070309020205020404" pitchFamily="49" charset="0"/>
                <a:cs typeface="Courier New" panose="02070309020205020404" pitchFamily="49" charset="0"/>
              </a:rPr>
              <a:t>remove_all</a:t>
            </a:r>
            <a:r>
              <a:rPr lang="en-US" dirty="0">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56CEDB40-4548-AE44-90F0-8487C41AB82A}"/>
              </a:ext>
            </a:extLst>
          </p:cNvPr>
          <p:cNvSpPr txBox="1"/>
          <p:nvPr/>
        </p:nvSpPr>
        <p:spPr>
          <a:xfrm>
            <a:off x="561124" y="5363309"/>
            <a:ext cx="10914434" cy="1600438"/>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Notice that binding the result of the evaluation of the expression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cdr</a:t>
            </a:r>
            <a:r>
              <a:rPr lang="en-US" sz="2000" dirty="0">
                <a:latin typeface="Courier New" panose="02070309020205020404" pitchFamily="49" charset="0"/>
                <a:cs typeface="Courier New" panose="02070309020205020404" pitchFamily="49" charset="0"/>
              </a:rPr>
              <a:t> l) </a:t>
            </a:r>
            <a:r>
              <a:rPr lang="en-US" sz="2000" dirty="0">
                <a:latin typeface="Arial" panose="020B0604020202020204" pitchFamily="34" charset="0"/>
                <a:cs typeface="Arial" panose="020B0604020202020204" pitchFamily="34" charset="0"/>
              </a:rPr>
              <a:t>to the mnemonic tail, while improving readability, does not actually improve performance. While the expression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cdr</a:t>
            </a:r>
            <a:r>
              <a:rPr lang="en-US" sz="2000" dirty="0">
                <a:latin typeface="Courier New" panose="02070309020205020404" pitchFamily="49" charset="0"/>
                <a:cs typeface="Courier New" panose="02070309020205020404" pitchFamily="49" charset="0"/>
              </a:rPr>
              <a:t> l) </a:t>
            </a:r>
            <a:r>
              <a:rPr lang="en-US" sz="2000" dirty="0">
                <a:latin typeface="Arial" panose="020B0604020202020204" pitchFamily="34" charset="0"/>
                <a:cs typeface="Arial" panose="020B0604020202020204" pitchFamily="34" charset="0"/>
              </a:rPr>
              <a:t>appears more than once in this definition (lines 9, 10, and 12), it is computed only once per function invocation.</a:t>
            </a:r>
          </a:p>
          <a:p>
            <a:endParaRPr lang="en-US" dirty="0"/>
          </a:p>
        </p:txBody>
      </p:sp>
      <p:pic>
        <p:nvPicPr>
          <p:cNvPr id="23554" name="Picture 2" descr="The code lines are as follows. Line 1. Left parenthesis, define remove, underscore, all, asterisk. Line 2. Left parenthesis, lambda, left parenthesis, a l, right parenthesis. Line 3. Left parenthesis, c o n d. Line 4. Left parenthesis, left parenthesis, null, question mark, l, right parenthesis, prime, left parenthesis, right parenthesis, right parenthesis. Line 5. Left parenthesis, else, left parenthesis, l e t, left parenthesis, left parenthesis, head, left parenthesis, car l, right parenthesis, right parenthesis, right parenthesis. Line 6. Left parenthesis, c o n d. Line 7. Left parenthesis, left parenthesis, atom, question mark, head, right parenthesis. Line 8. Left parenthesis, c o n d. Line 9. Left parenthesis, left parenthesis, e q v, question mark, a head, right parenthesis, left parenthesis, remove, underscore, all, asterisk, a, left parenthesis, c d r l, right parenthesis, right parenthesis, right parenthesis. Line 10. Left parenthesis, else, left parenthesis, c o n s, head, left parenthesis, remove, underscore, all, asterisk, a, left parenthesis, c d r l, right parenthesis, right parenthesis, right parenthesis, right parenthesis, right parenthesis, right parenthesis. Line 11. Left parenthesis, else, left parenthesis, c o n s, left parenthesis, remove, underscore, all, asterisk, a head, right parenthesis. Line 12. Left parenthesis, remove, underscore, all, asterisk, a, left parenthesis, c d r l, right parenthesis, right parenthesis, right parenthesis, right parenthesis, right parenthesis, right parenthesis, right parenthesis, right parenthesis, right parenthesis, right parenthesis. " title="A set of 12 code lines in Scheme with the remove underscore all asterisk function and let exp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159" y="1404938"/>
            <a:ext cx="9821747" cy="328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25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B784C-CDEA-C84C-B276-C03153B2B1C1}"/>
              </a:ext>
            </a:extLst>
          </p:cNvPr>
          <p:cNvSpPr>
            <a:spLocks noGrp="1"/>
          </p:cNvSpPr>
          <p:nvPr>
            <p:ph type="title"/>
          </p:nvPr>
        </p:nvSpPr>
        <p:spPr/>
        <p:txBody>
          <a:bodyPr/>
          <a:lstStyle/>
          <a:p>
            <a:br>
              <a:rPr lang="en-US" dirty="0"/>
            </a:br>
            <a:r>
              <a:rPr lang="en-US" dirty="0"/>
              <a:t>Newer Version of </a:t>
            </a:r>
            <a:r>
              <a:rPr lang="en-US" dirty="0" err="1">
                <a:latin typeface="Courier New" panose="02070309020205020404" pitchFamily="49" charset="0"/>
                <a:cs typeface="Courier New" panose="02070309020205020404" pitchFamily="49" charset="0"/>
              </a:rPr>
              <a:t>remove_all</a:t>
            </a:r>
            <a:r>
              <a:rPr lang="en-US" dirty="0">
                <a:latin typeface="Courier New" panose="02070309020205020404" pitchFamily="49" charset="0"/>
                <a:cs typeface="Courier New" panose="02070309020205020404" pitchFamily="49" charset="0"/>
              </a:rPr>
              <a:t>*</a:t>
            </a:r>
            <a:br>
              <a:rPr lang="en-US" dirty="0"/>
            </a:br>
            <a:endParaRPr lang="en-US" dirty="0"/>
          </a:p>
        </p:txBody>
      </p:sp>
      <p:pic>
        <p:nvPicPr>
          <p:cNvPr id="24578" name="Picture 2" descr="A set of 22 code lines in Scheme with the final version of the remove underscore all asterisk function.&#10;&#10;The code lines are as follows. Line 1. Left parenthesis, define remove, underscore, all, asterisk. Line 2. Left parenthesis, lambda, left parenthesis, a l, right parenthesis. Line 3. Left parenthesis, l e t r e c, left parenthesis, left parenthesis, remove, underscore, all, underscore, helper, asterisk. Line 4. Left parenthesis, lambda, left parenthesis, l, right parenthesis. Line 5. Left parenthesis, c o n d. Line 6. Left parenthesis, left parenthesis, null, question mark, l, right parenthesis, prime, left parenthesis, right parenthesis, right parenthesis. Line 7. Left parenthesis, else, left parenthesis, l e t, left parenthesis, left parenthesis, head, left parenthesis, car l, right parenthesis, right parenthesis, right parenthesis. Line 8. Left parenthesis, c o n d. Line 9. Left parenthesis, left parenthesis, atom, question mark, head, right parenthesis. Line 10. Left parenthesis, c o n d. Line 11. Left parenthesis, left parenthesis, e q v, question mark, a head, right parenthesis. Line 12. Left parenthesis, remove, underscore, all, underscore, helper, asterisk, left parenthesis, c d r l, right parenthesis, right parenthesis, right parenthesis. Line 13. Left parenthesis, else. Line 14. Left parenthesis, c o n s head. Line 15. Left parenthesis, remove, underscore, all, underscore, helper, asterisk. Line 16, left parenthesis, c d r l, right parenthesis, right parenthesis, right parenthesis, right parenthesis, right parenthesis, right parenthesis. Line 17. Left parenthesis, else. Line 18. Left parenthesis, c o n s. Line 19. Left parenthesis, remove, underscore, all, underscore, helper, asterisk, head, right parenthesis. Line 20. Left parenthesis, remove, underscore, all, underscore, helper, asterisk. Line 21. Left parenthesis, c d r l, right parenthesis, right parenthesis, right parenthesis, right parenthesis, right parenthesis, right parenthesis, right parenthesis, right parenthesis, right parenthesis, right parenthesis, right parenthesis. Line 22. Left parenthesis, remove, underscore, all, underscore, helper, asterisk, l, right parenthesis, right parenthesis, right parenthesis, right parenthe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884" y="1318078"/>
            <a:ext cx="4872858" cy="301443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8F21F0BD-FC2F-2349-9C5F-36D40F683EE6}"/>
              </a:ext>
            </a:extLst>
          </p:cNvPr>
          <p:cNvSpPr>
            <a:spLocks noGrp="1"/>
          </p:cNvSpPr>
          <p:nvPr>
            <p:ph idx="1"/>
          </p:nvPr>
        </p:nvSpPr>
        <p:spPr>
          <a:xfrm>
            <a:off x="5823856" y="1097130"/>
            <a:ext cx="6076313" cy="1852899"/>
          </a:xfrm>
        </p:spPr>
        <p:txBody>
          <a:bodyPr/>
          <a:lstStyle/>
          <a:p>
            <a:r>
              <a:rPr lang="en-US" sz="1800" dirty="0"/>
              <a:t>Passing an argument with the same value across multiple recursive calls is inefficient and unnecessary.</a:t>
            </a:r>
          </a:p>
          <a:p>
            <a:r>
              <a:rPr lang="en-US" sz="1800" dirty="0"/>
              <a:t>Every time </a:t>
            </a:r>
            <a:r>
              <a:rPr lang="en-US" sz="1800" dirty="0" err="1">
                <a:latin typeface="Courier New" panose="02070309020205020404" pitchFamily="49" charset="0"/>
                <a:cs typeface="Courier New" panose="02070309020205020404" pitchFamily="49" charset="0"/>
              </a:rPr>
              <a:t>remove_all</a:t>
            </a:r>
            <a:r>
              <a:rPr lang="en-US" sz="1800" dirty="0">
                <a:latin typeface="Courier New" panose="02070309020205020404" pitchFamily="49" charset="0"/>
                <a:cs typeface="Courier New" panose="02070309020205020404" pitchFamily="49" charset="0"/>
              </a:rPr>
              <a:t>*</a:t>
            </a:r>
            <a:r>
              <a:rPr lang="en-US" sz="1800" dirty="0"/>
              <a:t> is called, it is passed the atom </a:t>
            </a:r>
            <a:r>
              <a:rPr lang="en-US" sz="1800" dirty="0">
                <a:latin typeface="Courier New" panose="02070309020205020404" pitchFamily="49" charset="0"/>
                <a:cs typeface="Courier New" panose="02070309020205020404" pitchFamily="49" charset="0"/>
              </a:rPr>
              <a:t>a</a:t>
            </a:r>
            <a:r>
              <a:rPr lang="en-US" sz="1800" dirty="0"/>
              <a:t>, which never changes.</a:t>
            </a:r>
          </a:p>
          <a:p>
            <a:r>
              <a:rPr lang="en-US" sz="1800" i="1" dirty="0"/>
              <a:t>Design Guideline 6: Factor out Constant Parameters</a:t>
            </a:r>
            <a:endParaRPr lang="en-US" sz="1800" dirty="0"/>
          </a:p>
          <a:p>
            <a:endParaRPr lang="en-US" sz="1800" dirty="0"/>
          </a:p>
          <a:p>
            <a:endParaRPr lang="en-US" dirty="0"/>
          </a:p>
        </p:txBody>
      </p:sp>
      <p:sp>
        <p:nvSpPr>
          <p:cNvPr id="6" name="Content Placeholder 2">
            <a:extLst>
              <a:ext uri="{FF2B5EF4-FFF2-40B4-BE49-F238E27FC236}">
                <a16:creationId xmlns:a16="http://schemas.microsoft.com/office/drawing/2014/main" id="{503B4297-8AB5-394E-824C-4501CBF1C6BA}"/>
              </a:ext>
            </a:extLst>
          </p:cNvPr>
          <p:cNvSpPr txBox="1">
            <a:spLocks/>
          </p:cNvSpPr>
          <p:nvPr/>
        </p:nvSpPr>
        <p:spPr>
          <a:xfrm>
            <a:off x="7227652" y="3051294"/>
            <a:ext cx="4575242" cy="230291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sz="1200" dirty="0"/>
              <a:t>This version of </a:t>
            </a:r>
            <a:r>
              <a:rPr lang="en-US" sz="1200" dirty="0" err="1">
                <a:latin typeface="Courier New" panose="02070309020205020404" pitchFamily="49" charset="0"/>
                <a:cs typeface="Courier New" panose="02070309020205020404" pitchFamily="49" charset="0"/>
              </a:rPr>
              <a:t>remove_all</a:t>
            </a:r>
            <a:r>
              <a:rPr lang="en-US" sz="1200" dirty="0">
                <a:latin typeface="Courier New" panose="02070309020205020404" pitchFamily="49" charset="0"/>
                <a:cs typeface="Courier New" panose="02070309020205020404" pitchFamily="49" charset="0"/>
              </a:rPr>
              <a:t>* </a:t>
            </a:r>
            <a:r>
              <a:rPr lang="en-US" sz="1200" dirty="0"/>
              <a:t>works because within the scope of </a:t>
            </a:r>
            <a:r>
              <a:rPr lang="en-US" sz="1200" dirty="0" err="1">
                <a:latin typeface="Courier New" panose="02070309020205020404" pitchFamily="49" charset="0"/>
                <a:cs typeface="Courier New" panose="02070309020205020404" pitchFamily="49" charset="0"/>
              </a:rPr>
              <a:t>remove_all</a:t>
            </a:r>
            <a:r>
              <a:rPr lang="en-US" sz="1200" dirty="0">
                <a:latin typeface="Courier New" panose="02070309020205020404" pitchFamily="49" charset="0"/>
                <a:cs typeface="Courier New" panose="02070309020205020404" pitchFamily="49" charset="0"/>
              </a:rPr>
              <a:t>* </a:t>
            </a:r>
            <a:r>
              <a:rPr lang="en-US" sz="1200" dirty="0"/>
              <a:t>(lines 3–22), the parameter </a:t>
            </a:r>
            <a:r>
              <a:rPr lang="en-US" sz="1200" dirty="0">
                <a:latin typeface="Courier New" panose="02070309020205020404" pitchFamily="49" charset="0"/>
                <a:cs typeface="Courier New" panose="02070309020205020404" pitchFamily="49" charset="0"/>
              </a:rPr>
              <a:t>a</a:t>
            </a:r>
            <a:r>
              <a:rPr lang="en-US" sz="1200" dirty="0"/>
              <a:t> is visible.</a:t>
            </a:r>
          </a:p>
          <a:p>
            <a:r>
              <a:rPr lang="en-US" sz="1200" dirty="0"/>
              <a:t>We can think of it as global just within that block of code. </a:t>
            </a:r>
          </a:p>
          <a:p>
            <a:r>
              <a:rPr lang="en-US" sz="1200" dirty="0"/>
              <a:t>Since it is visible in that range, it need not be passed to any function defined (either with a </a:t>
            </a:r>
            <a:r>
              <a:rPr lang="en-US" sz="1200" dirty="0">
                <a:latin typeface="Courier New" panose="02070309020205020404" pitchFamily="49" charset="0"/>
                <a:cs typeface="Courier New" panose="02070309020205020404" pitchFamily="49" charset="0"/>
              </a:rPr>
              <a:t>let</a:t>
            </a:r>
            <a:r>
              <a:rPr lang="en-US" sz="1200" dirty="0"/>
              <a:t>, </a:t>
            </a:r>
            <a:r>
              <a:rPr lang="en-US" sz="1200" dirty="0">
                <a:latin typeface="Courier New" panose="02070309020205020404" pitchFamily="49" charset="0"/>
                <a:cs typeface="Courier New" panose="02070309020205020404" pitchFamily="49" charset="0"/>
              </a:rPr>
              <a:t>let*</a:t>
            </a:r>
            <a:r>
              <a:rPr lang="en-US" sz="1200" dirty="0"/>
              <a:t>, or </a:t>
            </a:r>
            <a:r>
              <a:rPr lang="en-US" sz="1200" dirty="0" err="1">
                <a:latin typeface="Courier New" panose="02070309020205020404" pitchFamily="49" charset="0"/>
                <a:cs typeface="Courier New" panose="02070309020205020404" pitchFamily="49" charset="0"/>
              </a:rPr>
              <a:t>letrec</a:t>
            </a:r>
            <a:r>
              <a:rPr lang="en-US" sz="1200" dirty="0"/>
              <a:t> expression) in that block, since any function defined within that scope already has access to it.</a:t>
            </a:r>
          </a:p>
          <a:p>
            <a:r>
              <a:rPr lang="en-US" sz="1200" dirty="0"/>
              <a:t>We defined a nested function </a:t>
            </a:r>
            <a:r>
              <a:rPr lang="en-US" sz="1200" dirty="0" err="1">
                <a:latin typeface="Courier New" panose="02070309020205020404" pitchFamily="49" charset="0"/>
                <a:cs typeface="Courier New" panose="02070309020205020404" pitchFamily="49" charset="0"/>
              </a:rPr>
              <a:t>remove_all_helper</a:t>
            </a:r>
            <a:r>
              <a:rPr lang="en-US" sz="1200" dirty="0">
                <a:latin typeface="Courier New" panose="02070309020205020404" pitchFamily="49" charset="0"/>
                <a:cs typeface="Courier New" panose="02070309020205020404" pitchFamily="49" charset="0"/>
              </a:rPr>
              <a:t>* </a:t>
            </a:r>
            <a:r>
              <a:rPr lang="en-US" sz="1200" dirty="0"/>
              <a:t>that accepts only a list </a:t>
            </a:r>
            <a:r>
              <a:rPr lang="en-US" sz="1200" dirty="0">
                <a:latin typeface="Courier New" panose="02070309020205020404" pitchFamily="49" charset="0"/>
                <a:cs typeface="Courier New" panose="02070309020205020404" pitchFamily="49" charset="0"/>
              </a:rPr>
              <a:t>l </a:t>
            </a:r>
            <a:r>
              <a:rPr lang="en-US" sz="1200" dirty="0"/>
              <a:t>as an argument.</a:t>
            </a:r>
          </a:p>
          <a:p>
            <a:r>
              <a:rPr lang="en-US" sz="1200" dirty="0"/>
              <a:t>The parameter </a:t>
            </a:r>
            <a:r>
              <a:rPr lang="en-US" sz="1200" dirty="0">
                <a:latin typeface="Courier New" panose="02070309020205020404" pitchFamily="49" charset="0"/>
                <a:cs typeface="Courier New" panose="02070309020205020404" pitchFamily="49" charset="0"/>
              </a:rPr>
              <a:t>a</a:t>
            </a:r>
            <a:r>
              <a:rPr lang="en-US" sz="1200" dirty="0"/>
              <a:t> is not passed to </a:t>
            </a:r>
            <a:r>
              <a:rPr lang="en-US" sz="1200" dirty="0" err="1">
                <a:latin typeface="Courier New" panose="02070309020205020404" pitchFamily="49" charset="0"/>
                <a:cs typeface="Courier New" panose="02070309020205020404" pitchFamily="49" charset="0"/>
              </a:rPr>
              <a:t>remove_all_helper</a:t>
            </a:r>
            <a:r>
              <a:rPr lang="en-US" sz="1200" dirty="0">
                <a:latin typeface="Courier New" panose="02070309020205020404" pitchFamily="49" charset="0"/>
                <a:cs typeface="Courier New" panose="02070309020205020404" pitchFamily="49" charset="0"/>
              </a:rPr>
              <a:t>*</a:t>
            </a:r>
            <a:r>
              <a:rPr lang="en-US" sz="1200" dirty="0"/>
              <a:t> in the calls to it on lines 12, 15, and 18–20 (only a smaller list is passed), even though within the body of </a:t>
            </a:r>
            <a:r>
              <a:rPr lang="en-US" sz="1200" dirty="0" err="1">
                <a:latin typeface="Courier New" panose="02070309020205020404" pitchFamily="49" charset="0"/>
                <a:cs typeface="Courier New" panose="02070309020205020404" pitchFamily="49" charset="0"/>
              </a:rPr>
              <a:t>remove_all_helper</a:t>
            </a:r>
            <a:r>
              <a:rPr lang="en-US" sz="1200" dirty="0">
                <a:latin typeface="Courier New" panose="02070309020205020404" pitchFamily="49" charset="0"/>
                <a:cs typeface="Courier New" panose="02070309020205020404" pitchFamily="49" charset="0"/>
              </a:rPr>
              <a:t>* </a:t>
            </a:r>
            <a:r>
              <a:rPr lang="en-US" sz="1200" dirty="0"/>
              <a:t>the parameter a (from the function </a:t>
            </a:r>
            <a:r>
              <a:rPr lang="en-US" sz="1200" dirty="0" err="1">
                <a:latin typeface="Courier New" panose="02070309020205020404" pitchFamily="49" charset="0"/>
                <a:cs typeface="Courier New" panose="02070309020205020404" pitchFamily="49" charset="0"/>
              </a:rPr>
              <a:t>remove_all</a:t>
            </a:r>
            <a:r>
              <a:rPr lang="en-US" sz="1200" dirty="0">
                <a:latin typeface="Courier New" panose="02070309020205020404" pitchFamily="49" charset="0"/>
                <a:cs typeface="Courier New" panose="02070309020205020404" pitchFamily="49" charset="0"/>
              </a:rPr>
              <a:t>*) </a:t>
            </a:r>
            <a:r>
              <a:rPr lang="en-US" sz="1200" dirty="0"/>
              <a:t>is referenced.</a:t>
            </a:r>
          </a:p>
        </p:txBody>
      </p:sp>
    </p:spTree>
    <p:extLst>
      <p:ext uri="{BB962C8B-B14F-4D97-AF65-F5344CB8AC3E}">
        <p14:creationId xmlns:p14="http://schemas.microsoft.com/office/powerpoint/2010/main" val="195356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B784C-CDEA-C84C-B276-C03153B2B1C1}"/>
              </a:ext>
            </a:extLst>
          </p:cNvPr>
          <p:cNvSpPr>
            <a:spLocks noGrp="1"/>
          </p:cNvSpPr>
          <p:nvPr>
            <p:ph type="title"/>
          </p:nvPr>
        </p:nvSpPr>
        <p:spPr/>
        <p:txBody>
          <a:bodyPr/>
          <a:lstStyle/>
          <a:p>
            <a:r>
              <a:rPr lang="en-US" dirty="0"/>
              <a:t>5.10.3 Avoiding Repassing Constant Arguments</a:t>
            </a:r>
            <a:br>
              <a:rPr lang="en-US" dirty="0"/>
            </a:br>
            <a:r>
              <a:rPr lang="en-US" dirty="0"/>
              <a:t>Across Recursive Calls </a:t>
            </a:r>
            <a:r>
              <a:rPr lang="en-US" sz="2000" dirty="0"/>
              <a:t>(1 of 2)</a:t>
            </a:r>
            <a:endParaRPr lang="en-US" dirty="0"/>
          </a:p>
        </p:txBody>
      </p:sp>
      <p:pic>
        <p:nvPicPr>
          <p:cNvPr id="25602" name="Picture 2" descr="The code lines are as follows. Line 1. Semicolon, semicolon, style used to define remove, underscore, all, asterisk. Line 2. Left parenthesis, lambda, left parenthesis, a, right parenthesis. Line 3. Blank. Line 4. Semicolon, semicolon, body of lambda expression." title="A set of four code lines in Scheme with the remove underscore all asterisk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259" y="1398135"/>
            <a:ext cx="3646941" cy="707316"/>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The code lines are as follows. Line 5. Left parenthesis, l e t r e c, left parenthesis, left parenthesis, f, left parenthesis, lambda, left parenthesis, right angle bracket, parameter list, right angle bracket, right parenthesis, ellipsis, right parenthesis, right parenthesis, ellipsis, right parenthesis. Line 6. Blank. Line 7. Semicolon, semicolon, body of l e t r e c expression. Line 8. Semicolon, semicolon, parameter a is accessible here. Line 9. Blank. Line 10. Semicolon, semicolon, call to f. Line 11. Ellipsis, left parenthesis, f, ellipsis, right parenthesis, ellipsis, right parenthesis, right parenthesis. Line 12. Blank. Line 13. Semicolon, semicolon, style used to define reverse 1. Line 14. left parenthesis, l e t r e c, left parenthesis, left parenthesis, f, left parenthesis, lambda, left parenthesis, left angle bracket, parameter list, right angle bracket, right parenthesis. Line 15. Blank. Line 16. Semicolon, semicolon, parameter a is not accessible here. Line 17. Blank. Line 18. Semicolon, semicolon, call to f. Line 19. Ellipsis, left parenthesis, f, ellipsis, right parenthesis, ellipsis, right parenthesis, right parenthesis, right parenthesis. Line 20. Blank. Line 21. Semicolon, semicolon, body of l e t r e c expression. Line 22. Left parenthesis, lambda, left parenthesis, a, right parenthesis. Line 23. Blank. Line 24. Semicolon, semicolon, body of lambda expression. Line 25. Semicolon, semicolon, parameter a is accessible here. Line 26. Blank. Line 27. Semicolon, semicolon, call to f. Line 28. Ellipsis, left parenthesis, f, ellipsis, right parenthesis, ellipsis, right parenthesis, right parenthesis. " title="Continuation of the code in Scheme with the remove underscore all asterisk function, consisting of 24 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058" y="2144484"/>
            <a:ext cx="4574706" cy="366918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E9FA52F-7C54-AA41-9545-49B51944099A}"/>
              </a:ext>
            </a:extLst>
          </p:cNvPr>
          <p:cNvSpPr>
            <a:spLocks noGrp="1"/>
          </p:cNvSpPr>
          <p:nvPr>
            <p:ph idx="1"/>
          </p:nvPr>
        </p:nvSpPr>
        <p:spPr>
          <a:xfrm>
            <a:off x="6096000" y="1575883"/>
            <a:ext cx="5168630" cy="1385440"/>
          </a:xfrm>
        </p:spPr>
        <p:txBody>
          <a:bodyPr/>
          <a:lstStyle/>
          <a:p>
            <a:r>
              <a:rPr lang="en-US" sz="2000" dirty="0"/>
              <a:t>If the nested function f must access one or more of the parameters (i.e., </a:t>
            </a:r>
            <a:r>
              <a:rPr lang="en-US" sz="2000" i="1" dirty="0"/>
              <a:t>Design Guideline 6</a:t>
            </a:r>
            <a:r>
              <a:rPr lang="en-US" sz="2000" dirty="0"/>
              <a:t>), which is the case with </a:t>
            </a:r>
            <a:r>
              <a:rPr lang="en-US" sz="2000" dirty="0" err="1">
                <a:latin typeface="Courier New" panose="02070309020205020404" pitchFamily="49" charset="0"/>
                <a:cs typeface="Courier New" panose="02070309020205020404" pitchFamily="49" charset="0"/>
              </a:rPr>
              <a:t>remove_all</a:t>
            </a:r>
            <a:r>
              <a:rPr lang="en-US" sz="2000" dirty="0">
                <a:latin typeface="Courier New" panose="02070309020205020404" pitchFamily="49" charset="0"/>
                <a:cs typeface="Courier New" panose="02070309020205020404" pitchFamily="49" charset="0"/>
              </a:rPr>
              <a:t>*</a:t>
            </a:r>
            <a:r>
              <a:rPr lang="en-US" sz="2000" dirty="0"/>
              <a:t>, then the style illustrated in lines 1–11 must be used.</a:t>
            </a:r>
          </a:p>
          <a:p>
            <a:endParaRPr lang="en-US" dirty="0"/>
          </a:p>
        </p:txBody>
      </p:sp>
      <p:sp>
        <p:nvSpPr>
          <p:cNvPr id="6" name="Content Placeholder 2">
            <a:extLst>
              <a:ext uri="{FF2B5EF4-FFF2-40B4-BE49-F238E27FC236}">
                <a16:creationId xmlns:a16="http://schemas.microsoft.com/office/drawing/2014/main" id="{64DAFE37-9F2E-9540-88E4-06626ACC6A5B}"/>
              </a:ext>
            </a:extLst>
          </p:cNvPr>
          <p:cNvSpPr txBox="1">
            <a:spLocks/>
          </p:cNvSpPr>
          <p:nvPr/>
        </p:nvSpPr>
        <p:spPr>
          <a:xfrm>
            <a:off x="6096000" y="3896679"/>
            <a:ext cx="4306110" cy="187182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sz="2000" dirty="0"/>
              <a:t>Conversely, if one or more of the parameters to the outer function should be hidden from the nested function, which is the case with </a:t>
            </a:r>
            <a:r>
              <a:rPr lang="en-US" sz="2000" dirty="0">
                <a:latin typeface="Courier New" panose="02070309020205020404" pitchFamily="49" charset="0"/>
                <a:cs typeface="Courier New" panose="02070309020205020404" pitchFamily="49" charset="0"/>
              </a:rPr>
              <a:t>reverse1</a:t>
            </a:r>
            <a:r>
              <a:rPr lang="en-US" sz="2000" dirty="0"/>
              <a:t>, then the style used on lines 13–28 must be used.</a:t>
            </a:r>
          </a:p>
          <a:p>
            <a:endParaRPr lang="en-US" dirty="0"/>
          </a:p>
          <a:p>
            <a:endParaRPr lang="en-US" dirty="0"/>
          </a:p>
        </p:txBody>
      </p:sp>
    </p:spTree>
    <p:extLst>
      <p:ext uri="{BB962C8B-B14F-4D97-AF65-F5344CB8AC3E}">
        <p14:creationId xmlns:p14="http://schemas.microsoft.com/office/powerpoint/2010/main" val="178816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B784C-CDEA-C84C-B276-C03153B2B1C1}"/>
              </a:ext>
            </a:extLst>
          </p:cNvPr>
          <p:cNvSpPr>
            <a:spLocks noGrp="1"/>
          </p:cNvSpPr>
          <p:nvPr>
            <p:ph type="title"/>
          </p:nvPr>
        </p:nvSpPr>
        <p:spPr/>
        <p:txBody>
          <a:bodyPr/>
          <a:lstStyle/>
          <a:p>
            <a:br>
              <a:rPr lang="en-US" dirty="0"/>
            </a:br>
            <a:r>
              <a:rPr lang="en-US" dirty="0"/>
              <a:t>5.10.3 Avoiding Repassing Constant Arguments</a:t>
            </a:r>
            <a:br>
              <a:rPr lang="en-US" dirty="0"/>
            </a:br>
            <a:r>
              <a:rPr lang="en-US" dirty="0"/>
              <a:t>Across Recursive Calls </a:t>
            </a:r>
            <a:r>
              <a:rPr lang="en-US" sz="2000" dirty="0"/>
              <a:t>(2 of 2)</a:t>
            </a:r>
            <a:br>
              <a:rPr lang="en-US" sz="2000" dirty="0"/>
            </a:br>
            <a:endParaRPr lang="en-US" dirty="0"/>
          </a:p>
        </p:txBody>
      </p:sp>
      <p:sp>
        <p:nvSpPr>
          <p:cNvPr id="5" name="TextBox 4">
            <a:extLst>
              <a:ext uri="{FF2B5EF4-FFF2-40B4-BE49-F238E27FC236}">
                <a16:creationId xmlns:a16="http://schemas.microsoft.com/office/drawing/2014/main" id="{881A877C-B7D9-A546-A34E-AE856C657D22}"/>
              </a:ext>
            </a:extLst>
          </p:cNvPr>
          <p:cNvSpPr txBox="1"/>
          <p:nvPr/>
        </p:nvSpPr>
        <p:spPr>
          <a:xfrm>
            <a:off x="311285" y="1425157"/>
            <a:ext cx="11052162" cy="1107996"/>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Consider the following two</a:t>
            </a:r>
            <a:r>
              <a:rPr lang="en-US" sz="2400" dirty="0"/>
              <a:t> </a:t>
            </a:r>
            <a:r>
              <a:rPr lang="en-US" sz="2400" dirty="0" err="1">
                <a:latin typeface="Courier New" panose="02070309020205020404" pitchFamily="49" charset="0"/>
                <a:cs typeface="Courier New" panose="02070309020205020404" pitchFamily="49" charset="0"/>
              </a:rPr>
              <a:t>letrec</a:t>
            </a:r>
            <a:r>
              <a:rPr lang="en-US" sz="2400" dirty="0"/>
              <a:t> </a:t>
            </a:r>
            <a:r>
              <a:rPr lang="en-US" sz="2400" dirty="0">
                <a:latin typeface="Arial" panose="020B0604020202020204" pitchFamily="34" charset="0"/>
                <a:cs typeface="Arial" panose="020B0604020202020204" pitchFamily="34" charset="0"/>
              </a:rPr>
              <a:t>expressions, both of which yield the same result:</a:t>
            </a:r>
          </a:p>
          <a:p>
            <a:endParaRPr lang="en-US" dirty="0"/>
          </a:p>
        </p:txBody>
      </p:sp>
      <p:pic>
        <p:nvPicPr>
          <p:cNvPr id="26626" name="Picture 2" descr="The code lines are as follows. Line 1. Greater than, left parenthesis, l e t r e c, left parenthesis, left parenthesis, length 1, left parenthesis, lambda, left parenthesis, l, right parenthesis. Line 2. Greater than, left parenthesis, c o n d. Line 3. Greater than, left parenthesis, left parenthesis, null question mark l, right parenthesis, 0, right parenthesis. Line 4. Greater than, left parenthesis, else, left parenthesis, plus 1, left parenthesis, length 1, left parenthesis, c d r l, right parenthesis, right parenthesis, right parenthesis, right parenthesis, right parenthesis, right parenthesis, right parenthesis, right parenthesis. Line 5. Greater than, left parenthesis, length 1 prime, left parenthesis, a b c d e, right parenthesis, right parenthesis, right parenthesis. " title="A set of five code lines in Scheme with the let r e c exp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2" y="2478724"/>
            <a:ext cx="4993167" cy="786990"/>
          </a:xfrm>
          <a:prstGeom prst="rect">
            <a:avLst/>
          </a:prstGeom>
          <a:noFill/>
          <a:extLst>
            <a:ext uri="{909E8E84-426E-40DD-AFC4-6F175D3DCCD1}">
              <a14:hiddenFill xmlns:a14="http://schemas.microsoft.com/office/drawing/2010/main">
                <a:solidFill>
                  <a:srgbClr val="FFFFFF"/>
                </a:solidFill>
              </a14:hiddenFill>
            </a:ext>
          </a:extLst>
        </p:spPr>
      </p:pic>
      <p:pic>
        <p:nvPicPr>
          <p:cNvPr id="26627" name="Picture 3" descr="The code lines are as follows. Line 6. 5. Line 7. Blank. Line 8. Greater than, left parenthesis, left parenthesis, l e t r e c, left parenthesis, left parenthesis, length 1, left parenthesis, lambda, left parenthesis, l, right parenthesis. Line 9. Greater than, left parenthesis, c o n d. Line 10. Greater than, left parenthesis, left parenthesis, null question mark l, right parenthesis, 0, right parenthesis. Line 11. Greater than, left parenthesis, else, left parenthesis, plus 1, left parenthesis, length 1, left parenthesis, c d r l, right parenthesis, right parenthesis, right parenthesis, right parenthesis, right parenthesis, right parenthesis, right parenthesis, right parenthesis. Line 12. Greater than, length 1, right parenthesis, prime, left parenthesis, 1 2 3 4 5, right parenthesis, right parenthesis. Line 13. 5." title="Continuation of the code in Scheme with the let r e c expression consisting of eight 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171" y="3316737"/>
            <a:ext cx="5013787" cy="121172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BB842F9-81A2-8F4F-BB51-32452F6C3F6F}"/>
              </a:ext>
            </a:extLst>
          </p:cNvPr>
          <p:cNvSpPr txBox="1">
            <a:spLocks/>
          </p:cNvSpPr>
          <p:nvPr/>
        </p:nvSpPr>
        <p:spPr>
          <a:xfrm>
            <a:off x="5974486" y="2598867"/>
            <a:ext cx="5883532" cy="260447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sz="1400" dirty="0"/>
              <a:t>They are functionally equivalent.</a:t>
            </a:r>
          </a:p>
          <a:p>
            <a:r>
              <a:rPr lang="en-US" sz="1400" dirty="0"/>
              <a:t>The first expression (lines 1–5) calls the local function </a:t>
            </a:r>
            <a:r>
              <a:rPr lang="en-US" sz="1400" dirty="0">
                <a:latin typeface="Courier New" panose="02070309020205020404" pitchFamily="49" charset="0"/>
                <a:cs typeface="Courier New" panose="02070309020205020404" pitchFamily="49" charset="0"/>
              </a:rPr>
              <a:t>length1</a:t>
            </a:r>
            <a:r>
              <a:rPr lang="en-US" sz="1400" dirty="0"/>
              <a:t> in the body of the </a:t>
            </a:r>
            <a:r>
              <a:rPr lang="en-US" sz="1400" dirty="0" err="1">
                <a:latin typeface="Courier New" panose="02070309020205020404" pitchFamily="49" charset="0"/>
                <a:cs typeface="Courier New" panose="02070309020205020404" pitchFamily="49" charset="0"/>
              </a:rPr>
              <a:t>letrec</a:t>
            </a:r>
            <a:r>
              <a:rPr lang="en-US" sz="1400" dirty="0"/>
              <a:t> (line 5).</a:t>
            </a:r>
          </a:p>
          <a:p>
            <a:r>
              <a:rPr lang="en-US" sz="1400" dirty="0"/>
              <a:t>The second expression (lines 8–12) first returns the local function </a:t>
            </a:r>
            <a:r>
              <a:rPr lang="en-US" sz="1400" dirty="0">
                <a:latin typeface="Courier New" panose="02070309020205020404" pitchFamily="49" charset="0"/>
                <a:cs typeface="Courier New" panose="02070309020205020404" pitchFamily="49" charset="0"/>
              </a:rPr>
              <a:t>length1</a:t>
            </a:r>
            <a:r>
              <a:rPr lang="en-US" sz="1400" dirty="0"/>
              <a:t> in the body of the </a:t>
            </a:r>
            <a:r>
              <a:rPr lang="en-US" sz="1400" dirty="0" err="1">
                <a:latin typeface="Courier New" panose="02070309020205020404" pitchFamily="49" charset="0"/>
                <a:cs typeface="Courier New" panose="02070309020205020404" pitchFamily="49" charset="0"/>
              </a:rPr>
              <a:t>letrec</a:t>
            </a:r>
            <a:r>
              <a:rPr lang="en-US" sz="1400" dirty="0"/>
              <a:t> (line 12) and then calls it—notice the double parentheses to the left of </a:t>
            </a:r>
            <a:r>
              <a:rPr lang="en-US" sz="1400" dirty="0" err="1">
                <a:latin typeface="Courier New" panose="02070309020205020404" pitchFamily="49" charset="0"/>
                <a:cs typeface="Courier New" panose="02070309020205020404" pitchFamily="49" charset="0"/>
              </a:rPr>
              <a:t>letrec</a:t>
            </a:r>
            <a:r>
              <a:rPr lang="en-US" sz="1400" dirty="0"/>
              <a:t> on line 8.</a:t>
            </a:r>
          </a:p>
          <a:p>
            <a:r>
              <a:rPr lang="en-US" sz="1400" dirty="0"/>
              <a:t>The first expression uses binding to invoke the function </a:t>
            </a:r>
            <a:r>
              <a:rPr lang="en-US" sz="1400" dirty="0">
                <a:latin typeface="Courier New" panose="02070309020205020404" pitchFamily="49" charset="0"/>
                <a:cs typeface="Courier New" panose="02070309020205020404" pitchFamily="49" charset="0"/>
              </a:rPr>
              <a:t>length1</a:t>
            </a:r>
            <a:r>
              <a:rPr lang="en-US" sz="1400" dirty="0"/>
              <a:t>.</a:t>
            </a:r>
          </a:p>
          <a:p>
            <a:r>
              <a:rPr lang="en-US" sz="1400" dirty="0"/>
              <a:t>The second uses binding to return the function </a:t>
            </a:r>
            <a:r>
              <a:rPr lang="en-US" sz="1400" dirty="0">
                <a:latin typeface="Courier New" panose="02070309020205020404" pitchFamily="49" charset="0"/>
                <a:cs typeface="Courier New" panose="02070309020205020404" pitchFamily="49" charset="0"/>
              </a:rPr>
              <a:t>length1</a:t>
            </a:r>
            <a:r>
              <a:rPr lang="en-US" sz="1400" dirty="0"/>
              <a:t>.</a:t>
            </a:r>
          </a:p>
          <a:p>
            <a:pPr marL="0" indent="0">
              <a:buFont typeface="Wingdings" panose="05000000000000000000" pitchFamily="2" charset="2"/>
              <a:buNone/>
            </a:pPr>
            <a:endParaRPr lang="en-US" dirty="0"/>
          </a:p>
          <a:p>
            <a:endParaRPr lang="en-US" dirty="0"/>
          </a:p>
        </p:txBody>
      </p:sp>
    </p:spTree>
    <p:extLst>
      <p:ext uri="{BB962C8B-B14F-4D97-AF65-F5344CB8AC3E}">
        <p14:creationId xmlns:p14="http://schemas.microsoft.com/office/powerpoint/2010/main" val="144732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5932-14FA-DD46-B9F6-30A8D500AC3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9982B9D-C81B-A742-A4B3-75FB091FC8A4}"/>
              </a:ext>
            </a:extLst>
          </p:cNvPr>
          <p:cNvSpPr>
            <a:spLocks noGrp="1"/>
          </p:cNvSpPr>
          <p:nvPr>
            <p:ph idx="1"/>
          </p:nvPr>
        </p:nvSpPr>
        <p:spPr>
          <a:xfrm>
            <a:off x="952500" y="1308153"/>
            <a:ext cx="10287000" cy="4699047"/>
          </a:xfrm>
        </p:spPr>
        <p:txBody>
          <a:bodyPr>
            <a:normAutofit fontScale="25000" lnSpcReduction="20000"/>
          </a:bodyPr>
          <a:lstStyle/>
          <a:p>
            <a:r>
              <a:rPr lang="en-US" sz="6400" dirty="0"/>
              <a:t>5.1 Chapter Objectives</a:t>
            </a:r>
          </a:p>
          <a:p>
            <a:r>
              <a:rPr lang="en-US" sz="6400" dirty="0"/>
              <a:t>5.2 Introduction to Functional Programming</a:t>
            </a:r>
          </a:p>
          <a:p>
            <a:r>
              <a:rPr lang="en-US" sz="6400" dirty="0"/>
              <a:t>5.3 Lisp</a:t>
            </a:r>
          </a:p>
          <a:p>
            <a:r>
              <a:rPr lang="en-US" sz="6400" dirty="0"/>
              <a:t>5.4 Scheme</a:t>
            </a:r>
          </a:p>
          <a:p>
            <a:r>
              <a:rPr lang="en-US" sz="6400" dirty="0"/>
              <a:t>5.5 </a:t>
            </a:r>
            <a:r>
              <a:rPr lang="en-US" sz="6400" dirty="0">
                <a:latin typeface="Courier New" panose="02070309020205020404" pitchFamily="49" charset="0"/>
                <a:cs typeface="Courier New" panose="02070309020205020404" pitchFamily="49" charset="0"/>
              </a:rPr>
              <a:t>cons</a:t>
            </a:r>
            <a:r>
              <a:rPr lang="en-US" sz="6400" dirty="0"/>
              <a:t> Cells: Building Blocks of Dynamic Memory Structures</a:t>
            </a:r>
          </a:p>
          <a:p>
            <a:r>
              <a:rPr lang="en-US" sz="6400" dirty="0"/>
              <a:t>5.6 Functions on Lists</a:t>
            </a:r>
          </a:p>
          <a:p>
            <a:r>
              <a:rPr lang="en-US" sz="6400" dirty="0"/>
              <a:t>5.7 Constructing Additional Data Structures </a:t>
            </a:r>
          </a:p>
          <a:p>
            <a:r>
              <a:rPr lang="en-US" sz="6400" dirty="0"/>
              <a:t>5.8 Scheme Predicates as Recursive-Descent Parsers</a:t>
            </a:r>
          </a:p>
          <a:p>
            <a:r>
              <a:rPr lang="en-US" sz="6400" dirty="0"/>
              <a:t>5.9 Local Binding: </a:t>
            </a:r>
            <a:r>
              <a:rPr lang="en-US" sz="6400" dirty="0">
                <a:latin typeface="Courier New" panose="02070309020205020404" pitchFamily="49" charset="0"/>
                <a:cs typeface="Courier New" panose="02070309020205020404" pitchFamily="49" charset="0"/>
              </a:rPr>
              <a:t>let</a:t>
            </a:r>
            <a:r>
              <a:rPr lang="en-US" sz="6400" dirty="0"/>
              <a:t>, </a:t>
            </a:r>
            <a:r>
              <a:rPr lang="en-US" sz="6400" dirty="0">
                <a:latin typeface="Courier New" panose="02070309020205020404" pitchFamily="49" charset="0"/>
                <a:cs typeface="Courier New" panose="02070309020205020404" pitchFamily="49" charset="0"/>
              </a:rPr>
              <a:t>let*</a:t>
            </a:r>
            <a:r>
              <a:rPr lang="en-US" sz="6400" dirty="0"/>
              <a:t>, and </a:t>
            </a:r>
            <a:r>
              <a:rPr lang="en-US" sz="6400" dirty="0" err="1">
                <a:latin typeface="Courier New" panose="02070309020205020404" pitchFamily="49" charset="0"/>
                <a:cs typeface="Courier New" panose="02070309020205020404" pitchFamily="49" charset="0"/>
              </a:rPr>
              <a:t>letrec</a:t>
            </a:r>
            <a:endParaRPr lang="en-US" sz="6400" dirty="0">
              <a:latin typeface="Courier New" panose="02070309020205020404" pitchFamily="49" charset="0"/>
              <a:cs typeface="Courier New" panose="02070309020205020404" pitchFamily="49" charset="0"/>
            </a:endParaRPr>
          </a:p>
          <a:p>
            <a:r>
              <a:rPr lang="en-US" sz="6400" dirty="0"/>
              <a:t>5.10 Advanced Techniques</a:t>
            </a:r>
          </a:p>
          <a:p>
            <a:r>
              <a:rPr lang="en-US" sz="6400" b="1" dirty="0"/>
              <a:t>5.11 Languages and Software Engineering</a:t>
            </a:r>
          </a:p>
          <a:p>
            <a:r>
              <a:rPr lang="en-US" sz="6400" b="1" dirty="0"/>
              <a:t>5.12 Layers of Functional Programming</a:t>
            </a:r>
          </a:p>
          <a:p>
            <a:r>
              <a:rPr lang="en-US" sz="6400" b="1" dirty="0"/>
              <a:t>5.13 Concurrency</a:t>
            </a:r>
          </a:p>
          <a:p>
            <a:r>
              <a:rPr lang="en-US" sz="6400" b="1" dirty="0"/>
              <a:t>5.15 Thematic Takeaways</a:t>
            </a:r>
            <a:endParaRPr lang="en-US" sz="6400" b="1" dirty="0">
              <a:latin typeface="Courier New" panose="02070309020205020404" pitchFamily="49" charset="0"/>
              <a:cs typeface="Courier New" panose="02070309020205020404" pitchFamily="49" charset="0"/>
            </a:endParaRPr>
          </a:p>
          <a:p>
            <a:endParaRPr lang="en-US" b="1" dirty="0"/>
          </a:p>
          <a:p>
            <a:endParaRPr lang="en-US" dirty="0"/>
          </a:p>
        </p:txBody>
      </p:sp>
    </p:spTree>
    <p:extLst>
      <p:ext uri="{BB962C8B-B14F-4D97-AF65-F5344CB8AC3E}">
        <p14:creationId xmlns:p14="http://schemas.microsoft.com/office/powerpoint/2010/main" val="154250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1B86-62B7-FB4A-96F8-38AE18CAA301}"/>
              </a:ext>
            </a:extLst>
          </p:cNvPr>
          <p:cNvSpPr>
            <a:spLocks noGrp="1"/>
          </p:cNvSpPr>
          <p:nvPr>
            <p:ph type="title"/>
          </p:nvPr>
        </p:nvSpPr>
        <p:spPr/>
        <p:txBody>
          <a:bodyPr/>
          <a:lstStyle/>
          <a:p>
            <a:r>
              <a:rPr lang="en-US" dirty="0"/>
              <a:t>5.11 Languages and Software Engineering</a:t>
            </a:r>
          </a:p>
        </p:txBody>
      </p:sp>
      <p:sp>
        <p:nvSpPr>
          <p:cNvPr id="3" name="Content Placeholder 2">
            <a:extLst>
              <a:ext uri="{FF2B5EF4-FFF2-40B4-BE49-F238E27FC236}">
                <a16:creationId xmlns:a16="http://schemas.microsoft.com/office/drawing/2014/main" id="{6E9DAEA4-2697-9A46-8C1A-921D5C2D1598}"/>
              </a:ext>
            </a:extLst>
          </p:cNvPr>
          <p:cNvSpPr>
            <a:spLocks noGrp="1"/>
          </p:cNvSpPr>
          <p:nvPr>
            <p:ph idx="1"/>
          </p:nvPr>
        </p:nvSpPr>
        <p:spPr/>
        <p:txBody>
          <a:bodyPr>
            <a:normAutofit/>
          </a:bodyPr>
          <a:lstStyle/>
          <a:p>
            <a:r>
              <a:rPr lang="en-US" dirty="0"/>
              <a:t>Programming languages that support</a:t>
            </a:r>
          </a:p>
          <a:p>
            <a:pPr lvl="1"/>
            <a:r>
              <a:rPr lang="en-US" dirty="0"/>
              <a:t>the construction of abstractions, and</a:t>
            </a:r>
          </a:p>
          <a:p>
            <a:pPr lvl="1"/>
            <a:r>
              <a:rPr lang="en-US" dirty="0"/>
              <a:t>ease of program modification</a:t>
            </a:r>
          </a:p>
          <a:p>
            <a:pPr marL="0" indent="0">
              <a:buNone/>
            </a:pPr>
            <a:r>
              <a:rPr lang="en-US" dirty="0"/>
              <a:t>also support</a:t>
            </a:r>
          </a:p>
          <a:p>
            <a:pPr lvl="1"/>
            <a:r>
              <a:rPr lang="en-US" dirty="0"/>
              <a:t>ongoing development of a malleable program design, and</a:t>
            </a:r>
          </a:p>
          <a:p>
            <a:pPr lvl="1"/>
            <a:r>
              <a:rPr lang="en-US" dirty="0"/>
              <a:t>the evolution of a prototype into product.</a:t>
            </a:r>
          </a:p>
        </p:txBody>
      </p:sp>
    </p:spTree>
    <p:extLst>
      <p:ext uri="{BB962C8B-B14F-4D97-AF65-F5344CB8AC3E}">
        <p14:creationId xmlns:p14="http://schemas.microsoft.com/office/powerpoint/2010/main" val="63509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1B86-62B7-FB4A-96F8-38AE18CAA301}"/>
              </a:ext>
            </a:extLst>
          </p:cNvPr>
          <p:cNvSpPr>
            <a:spLocks noGrp="1"/>
          </p:cNvSpPr>
          <p:nvPr>
            <p:ph type="title"/>
          </p:nvPr>
        </p:nvSpPr>
        <p:spPr/>
        <p:txBody>
          <a:bodyPr/>
          <a:lstStyle/>
          <a:p>
            <a:r>
              <a:rPr lang="en-US" dirty="0"/>
              <a:t>5.11.2 Language Flexibility Supports Program Modification</a:t>
            </a:r>
          </a:p>
        </p:txBody>
      </p:sp>
      <p:sp>
        <p:nvSpPr>
          <p:cNvPr id="3" name="Content Placeholder 2">
            <a:extLst>
              <a:ext uri="{FF2B5EF4-FFF2-40B4-BE49-F238E27FC236}">
                <a16:creationId xmlns:a16="http://schemas.microsoft.com/office/drawing/2014/main" id="{6E9DAEA4-2697-9A46-8C1A-921D5C2D1598}"/>
              </a:ext>
            </a:extLst>
          </p:cNvPr>
          <p:cNvSpPr>
            <a:spLocks noGrp="1"/>
          </p:cNvSpPr>
          <p:nvPr>
            <p:ph idx="1"/>
          </p:nvPr>
        </p:nvSpPr>
        <p:spPr/>
        <p:txBody>
          <a:bodyPr>
            <a:normAutofit lnSpcReduction="10000"/>
          </a:bodyPr>
          <a:lstStyle/>
          <a:p>
            <a:r>
              <a:rPr lang="en-US" dirty="0"/>
              <a:t>A functional style of programming in a flexible language supports ease of program modification.</a:t>
            </a:r>
          </a:p>
          <a:p>
            <a:r>
              <a:rPr lang="en-US" dirty="0"/>
              <a:t>We not only organically constructed the functions and programs here, but also refined them repeatedly with ease.</a:t>
            </a:r>
          </a:p>
          <a:p>
            <a:r>
              <a:rPr lang="en-US" dirty="0"/>
              <a:t>The interactive </a:t>
            </a:r>
            <a:r>
              <a:rPr lang="en-US" i="1" dirty="0"/>
              <a:t>read-eval-print</a:t>
            </a:r>
            <a:r>
              <a:rPr lang="en-US" dirty="0"/>
              <a:t> loop used in interpreted languages fosters rapid program development, modification, testing, and debugging.</a:t>
            </a:r>
          </a:p>
          <a:p>
            <a:r>
              <a:rPr lang="en-US" dirty="0"/>
              <a:t>In contrast, programming in a compiled language such as C++ involves the use of a </a:t>
            </a:r>
            <a:r>
              <a:rPr lang="en-US" i="1" dirty="0"/>
              <a:t>program-compile-debug-recompile</a:t>
            </a:r>
            <a:r>
              <a:rPr lang="en-US" dirty="0"/>
              <a:t> loop.</a:t>
            </a:r>
          </a:p>
          <a:p>
            <a:r>
              <a:rPr lang="en-US" dirty="0"/>
              <a:t>The ability to make more global changes to a program easily is especially important—evolving specifications is a reality.</a:t>
            </a:r>
          </a:p>
          <a:p>
            <a:r>
              <a:rPr lang="en-US" dirty="0"/>
              <a:t>A language should facilitate, and not handicap, an (inevitable) evolving design and redesign.</a:t>
            </a:r>
          </a:p>
          <a:p>
            <a:endParaRPr lang="en-US" sz="3200" dirty="0"/>
          </a:p>
        </p:txBody>
      </p:sp>
    </p:spTree>
    <p:extLst>
      <p:ext uri="{BB962C8B-B14F-4D97-AF65-F5344CB8AC3E}">
        <p14:creationId xmlns:p14="http://schemas.microsoft.com/office/powerpoint/2010/main" val="127507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1B86-62B7-FB4A-96F8-38AE18CAA301}"/>
              </a:ext>
            </a:extLst>
          </p:cNvPr>
          <p:cNvSpPr>
            <a:spLocks noGrp="1"/>
          </p:cNvSpPr>
          <p:nvPr>
            <p:ph type="title"/>
          </p:nvPr>
        </p:nvSpPr>
        <p:spPr/>
        <p:txBody>
          <a:bodyPr/>
          <a:lstStyle/>
          <a:p>
            <a:r>
              <a:rPr lang="en-US" dirty="0"/>
              <a:t>Figure 5.10 Layers of Functional Programming</a:t>
            </a:r>
          </a:p>
        </p:txBody>
      </p:sp>
      <p:pic>
        <p:nvPicPr>
          <p:cNvPr id="16386" name="Picture 2" descr="The layers from bottom to top are as follows. Foundational functional programming: First-class functions and recursive control behavior, akin to programming in C with recursion. Efficient functional programming: Following design guidelines: Eliminating re-evaluate of common expressions, factoring out constant parameters, protecting functions through nesting, difference lists technique. More efficient and abstract functional programming: First-class closures and curried higher-order functions; tail recursion, iterative control behavior, first-class continuations, and C P S. Macros: Operators that write programs at run-time. Bottom-up programming: Creation of domain-specific languages. The bottom three layers are labeled, Using Lisp like any other programming language. The top three layers are labeled, Using Lisp as it was designed to be used.&#10;" title="An illustration of five layers of functional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537" y="1555434"/>
            <a:ext cx="7698619" cy="4600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92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1B86-62B7-FB4A-96F8-38AE18CAA301}"/>
              </a:ext>
            </a:extLst>
          </p:cNvPr>
          <p:cNvSpPr>
            <a:spLocks noGrp="1"/>
          </p:cNvSpPr>
          <p:nvPr>
            <p:ph type="title"/>
          </p:nvPr>
        </p:nvSpPr>
        <p:spPr/>
        <p:txBody>
          <a:bodyPr/>
          <a:lstStyle/>
          <a:p>
            <a:r>
              <a:rPr lang="en-US" dirty="0"/>
              <a:t>5.15 Thematic Takeaways</a:t>
            </a:r>
          </a:p>
        </p:txBody>
      </p:sp>
      <p:sp>
        <p:nvSpPr>
          <p:cNvPr id="3" name="Content Placeholder 2">
            <a:extLst>
              <a:ext uri="{FF2B5EF4-FFF2-40B4-BE49-F238E27FC236}">
                <a16:creationId xmlns:a16="http://schemas.microsoft.com/office/drawing/2014/main" id="{6E9DAEA4-2697-9A46-8C1A-921D5C2D1598}"/>
              </a:ext>
            </a:extLst>
          </p:cNvPr>
          <p:cNvSpPr>
            <a:spLocks noGrp="1"/>
          </p:cNvSpPr>
          <p:nvPr>
            <p:ph idx="1"/>
          </p:nvPr>
        </p:nvSpPr>
        <p:spPr/>
        <p:txBody>
          <a:bodyPr>
            <a:noAutofit/>
          </a:bodyPr>
          <a:lstStyle/>
          <a:p>
            <a:r>
              <a:rPr lang="en-US" dirty="0"/>
              <a:t>Functional programming unites beauty with utility.</a:t>
            </a:r>
          </a:p>
          <a:p>
            <a:r>
              <a:rPr lang="en-US" dirty="0"/>
              <a:t>The λ-calculus, and the three grammar rules that constitute it, are sufficiently powerful. </a:t>
            </a:r>
          </a:p>
          <a:p>
            <a:r>
              <a:rPr lang="en-US" dirty="0"/>
              <a:t>An important theme in a course on data structures and algorithms is that data structures and algorithms are natural reflections of each other.</a:t>
            </a:r>
          </a:p>
          <a:p>
            <a:r>
              <a:rPr lang="en-US" dirty="0"/>
              <a:t>Powerful programming abstractions can be constructed in a few lines of Scheme code.</a:t>
            </a:r>
          </a:p>
          <a:p>
            <a:r>
              <a:rPr lang="en-US" dirty="0"/>
              <a:t>Recursion can be built into any programming language with support for first-class anonymous functions.</a:t>
            </a:r>
          </a:p>
          <a:p>
            <a:r>
              <a:rPr lang="en-US" dirty="0"/>
              <a:t>Speed of development is now a more important criterion in the creation of software than it has been historically</a:t>
            </a:r>
          </a:p>
        </p:txBody>
      </p:sp>
    </p:spTree>
    <p:extLst>
      <p:ext uri="{BB962C8B-B14F-4D97-AF65-F5344CB8AC3E}">
        <p14:creationId xmlns:p14="http://schemas.microsoft.com/office/powerpoint/2010/main" val="145478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20208-5D17-6741-B1F5-F66286FC2E8E}"/>
              </a:ext>
            </a:extLst>
          </p:cNvPr>
          <p:cNvSpPr>
            <a:spLocks noGrp="1"/>
          </p:cNvSpPr>
          <p:nvPr>
            <p:ph type="title"/>
          </p:nvPr>
        </p:nvSpPr>
        <p:spPr/>
        <p:txBody>
          <a:bodyPr/>
          <a:lstStyle/>
          <a:p>
            <a:r>
              <a:rPr lang="en-US" dirty="0"/>
              <a:t>5.3 Lisp</a:t>
            </a:r>
          </a:p>
        </p:txBody>
      </p:sp>
      <p:sp>
        <p:nvSpPr>
          <p:cNvPr id="3" name="Content Placeholder 2">
            <a:extLst>
              <a:ext uri="{FF2B5EF4-FFF2-40B4-BE49-F238E27FC236}">
                <a16:creationId xmlns:a16="http://schemas.microsoft.com/office/drawing/2014/main" id="{D576B1EF-F38D-1F42-B153-3BF7BC4428F7}"/>
              </a:ext>
            </a:extLst>
          </p:cNvPr>
          <p:cNvSpPr>
            <a:spLocks noGrp="1"/>
          </p:cNvSpPr>
          <p:nvPr>
            <p:ph idx="1"/>
          </p:nvPr>
        </p:nvSpPr>
        <p:spPr/>
        <p:txBody>
          <a:bodyPr/>
          <a:lstStyle/>
          <a:p>
            <a:r>
              <a:rPr lang="en-US" dirty="0"/>
              <a:t>Ideally situated between formal mathematics and natural language (Friedman and </a:t>
            </a:r>
            <a:r>
              <a:rPr lang="en-US" dirty="0" err="1"/>
              <a:t>Felleisen</a:t>
            </a:r>
            <a:r>
              <a:rPr lang="en-US" dirty="0"/>
              <a:t> 1996b, Preface)</a:t>
            </a:r>
          </a:p>
          <a:p>
            <a:r>
              <a:rPr lang="en-US" dirty="0"/>
              <a:t>“If you give someone Fortran, he has Fortran. If you give someone Lisp, he has any language he pleases” (Friedman and </a:t>
            </a:r>
            <a:r>
              <a:rPr lang="en-US" dirty="0" err="1"/>
              <a:t>Felleisen</a:t>
            </a:r>
            <a:r>
              <a:rPr lang="en-US" dirty="0"/>
              <a:t> 1996b, Afterword).</a:t>
            </a:r>
          </a:p>
          <a:p>
            <a:r>
              <a:rPr lang="en-US" dirty="0"/>
              <a:t>It is a metalanguage: a language for creating languages (Sussman, Steele, and Gabriel 1993).</a:t>
            </a:r>
          </a:p>
          <a:p>
            <a:r>
              <a:rPr lang="en-US" dirty="0"/>
              <a:t>Lisp is the second oldest programming language. (Which is the oldest?)</a:t>
            </a:r>
          </a:p>
          <a:p>
            <a:r>
              <a:rPr lang="en-US" dirty="0"/>
              <a:t>The Lisp interpreter operates as a simple interactive </a:t>
            </a:r>
            <a:r>
              <a:rPr lang="en-US" i="1" dirty="0"/>
              <a:t>read-eval-print loop </a:t>
            </a:r>
            <a:r>
              <a:rPr lang="en-US" dirty="0"/>
              <a:t>(REPL; sometimes called an </a:t>
            </a:r>
            <a:r>
              <a:rPr lang="en-US" i="1" dirty="0"/>
              <a:t>interactive </a:t>
            </a:r>
            <a:r>
              <a:rPr lang="en-US" i="1" dirty="0" err="1"/>
              <a:t>toplevel</a:t>
            </a:r>
            <a:r>
              <a:rPr lang="en-US" dirty="0"/>
              <a:t>).</a:t>
            </a:r>
          </a:p>
          <a:p>
            <a:endParaRPr lang="en-US" dirty="0"/>
          </a:p>
        </p:txBody>
      </p:sp>
    </p:spTree>
    <p:extLst>
      <p:ext uri="{BB962C8B-B14F-4D97-AF65-F5344CB8AC3E}">
        <p14:creationId xmlns:p14="http://schemas.microsoft.com/office/powerpoint/2010/main" val="157103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E927-5966-B34B-ADD0-41AD13DD8591}"/>
              </a:ext>
            </a:extLst>
          </p:cNvPr>
          <p:cNvSpPr>
            <a:spLocks noGrp="1"/>
          </p:cNvSpPr>
          <p:nvPr>
            <p:ph type="title"/>
          </p:nvPr>
        </p:nvSpPr>
        <p:spPr/>
        <p:txBody>
          <a:bodyPr/>
          <a:lstStyle/>
          <a:p>
            <a:r>
              <a:rPr lang="en-US" dirty="0"/>
              <a:t>Table 5.7 Functional Programming Design Guidelines</a:t>
            </a:r>
          </a:p>
        </p:txBody>
      </p:sp>
      <p:pic>
        <p:nvPicPr>
          <p:cNvPr id="17410" name="Picture 2" descr="A table of functional programming design guidelines.&#10;&#10;1. General Pattern of Recursion. Solve the problem for the smallest instance of the problem (called the base case; for example, n equals 0 for n exclamation mark, which is n superscript 0 equals 1). Assume the penultimate, in other words, left parenthesis, n minus 1, right parenthesis th, such as, left parenthesis, n minus 1, right parenthesis exclamation mark, instance of the problem is solved and demonstrate how you can extend that solution to the nth instance of the problem, such as, multiply it by n; in other words, n asterisk left parenthesis n minus 1 right parenthesis exclamation mark.&#10;2. Specific Patterns of Recursion. When recurring on a list of atoms, lat, the base case is an empty list, in other words, left parenthesis null question mark, lat right parenthesis, and the recursive step is handled in the else clause. Similarly, when recurring on a number, n, the base case is, typically, n equals 0, in other words, left parenthesis zero question mark, n right parenthesis, and the recursive step is handled in the else clause.&#10;When recurring on a list of S-expressions, l, the base case is an empty list, in other words, left parenthesis null question mark l right parenthesis, and the recursive step involves two cases: 1, where the car of the list is an atom, in other words, left parenthesis atom question mark left parenthesis car l right parenthesis right parenthesis, and, 2, where the car of the list is itself a list, handled in the else clause, or vice versa.&#10;3. Efficient List Construction. Use cons to build lists.&#10;4. Name Recomputed Subexpressions. Use left parenthesis let left parenthesis ellipsis right parenthesis ellipsis right parenthesis to name the values of repeated expressions in a function definition if they may be evaluated more than once for one and the same use of the function. Moreover, use left parenthesis let left parenthesis ellipsis right parenthesis ellipsis right parenthesis to name the values of the expressions in the body of the let that are reevaluated every time a function is used.&#10;5. Nest Local Functions. Use left parenthesis let r e c left parenthesis ellipsis right parenthesis ellipsis right parenthesis to hide and protect recursive functions and left parenthesis let left parenthesis ellipsis right parenthesis ellipsis right parenthesis or left parenthesis let asterisk left parenthesis ellipsis right parenthesis ellipsis right parenthesis to hide and protect non-recursive functions. Nest a lambda expression within a let r e c (or let or let asterisk) expression:&#10;&#10;The code lines are as follows. Line 1. Left parenthesis, define f. Line 2. Left parenthesis, let r e c, left parenthesis, left parenthesis, g, left parenthesis, lambda, left parenthesis, ellipsis, right parenthesis, ellipsis, right parenthesis, right parenthesis, right parenthesis, semicolon or let or let, asterisk. Line 3. Left parenthesis, lambda, left parenthesis, ellipsis, right parenthesis, ellipsis, right parenthesis, right parenthesis, right parenthesis.&#10;&#10;6. Factor out Constant Parameters. Use let r e c to factor out parameters whose arguments are constant, in other words, never change, across successive recursive applications. Nest a let r e c (or let or let asterisk) expression within a lambda expression:&#10;&#10;The code lines are as follows. Line 1. Left parenthesis, define member 1. Line 2. Left parenthesis, lambda, left parenthesis, a lat, right parenthesis. Line 3. Left parenthesis, let r e c, left parenthesis, left parenthesis, M, left parenthesis, lambda, left parenthesis, lat, right parenthesis, ellipsis, right parenthesis, right parenthesis, right parenthesis. Line 4. Left parenthesis, M lat, right parenthesis, right parenthesis, right parenthesis, right parenthesis.&#10;7. Difference Lists Technique. Use an additional argument representing the return value of the function that is built up across the successive recursive applications of the function when that information would otherwise be lost across successive recursive calls.&#10;8. Correctness First, Simplification Second. Simplify a function or program, by nesting functions, naming recomputed values, and factoring out constant arguments, only after the function or program is thoroughly tested and correct.&#10;&#10;&#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22030" y="1292392"/>
            <a:ext cx="3944852" cy="5179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93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E927-5966-B34B-ADD0-41AD13DD8591}"/>
              </a:ext>
            </a:extLst>
          </p:cNvPr>
          <p:cNvSpPr>
            <a:spLocks noGrp="1"/>
          </p:cNvSpPr>
          <p:nvPr>
            <p:ph type="title"/>
          </p:nvPr>
        </p:nvSpPr>
        <p:spPr/>
        <p:txBody>
          <a:bodyPr/>
          <a:lstStyle/>
          <a:p>
            <a:r>
              <a:rPr lang="en-US" dirty="0"/>
              <a:t>Additional Functional Programming Design Guidelines</a:t>
            </a:r>
          </a:p>
        </p:txBody>
      </p:sp>
      <p:sp>
        <p:nvSpPr>
          <p:cNvPr id="3" name="Content Placeholder 2">
            <a:extLst>
              <a:ext uri="{FF2B5EF4-FFF2-40B4-BE49-F238E27FC236}">
                <a16:creationId xmlns:a16="http://schemas.microsoft.com/office/drawing/2014/main" id="{1BEFF95F-410A-145B-03A6-D2A777E32EF4}"/>
              </a:ext>
            </a:extLst>
          </p:cNvPr>
          <p:cNvSpPr>
            <a:spLocks noGrp="1"/>
          </p:cNvSpPr>
          <p:nvPr>
            <p:ph idx="1"/>
          </p:nvPr>
        </p:nvSpPr>
        <p:spPr/>
        <p:txBody>
          <a:bodyPr/>
          <a:lstStyle/>
          <a:p>
            <a:r>
              <a:rPr lang="en-US" sz="2000" dirty="0"/>
              <a:t>Scott </a:t>
            </a:r>
            <a:r>
              <a:rPr lang="en-US" sz="2000" dirty="0" err="1"/>
              <a:t>Wlaschin</a:t>
            </a:r>
            <a:r>
              <a:rPr lang="en-US" sz="2000" dirty="0"/>
              <a:t> suggests the following functional design principles: </a:t>
            </a:r>
          </a:p>
          <a:p>
            <a:pPr lvl="1"/>
            <a:r>
              <a:rPr lang="en-US" sz="1800" b="1" dirty="0"/>
              <a:t>Composition Everywhere! </a:t>
            </a:r>
            <a:r>
              <a:rPr lang="en-US" sz="1800" dirty="0"/>
              <a:t>Use functions as building blocks, using the output of one function as input to the next. Design them so you can snap them together like Legos. </a:t>
            </a:r>
          </a:p>
          <a:p>
            <a:pPr lvl="1"/>
            <a:r>
              <a:rPr lang="en-US" sz="1800" b="1" dirty="0"/>
              <a:t>Strive for Totality! </a:t>
            </a:r>
            <a:r>
              <a:rPr lang="en-US" sz="1800" dirty="0"/>
              <a:t>Your function should do something ‘sensible’ for any valid input. If your numeric function crashes if passed a zero, either modify it to do something sensible (use Maybe or Either, perhaps), or document that the parameter must be nonzero—it’s up to the caller to check that it’s valid. </a:t>
            </a:r>
          </a:p>
          <a:p>
            <a:pPr lvl="1"/>
            <a:r>
              <a:rPr lang="en-US" sz="1800" b="1" dirty="0"/>
              <a:t>Don’t Repeat Yourself! </a:t>
            </a:r>
            <a:r>
              <a:rPr lang="en-US" sz="1800" dirty="0"/>
              <a:t>If different functions are doing almost-but-not-quite the same thing, factor out the common part, and use subfunctions or helper functions as needed. </a:t>
            </a:r>
          </a:p>
          <a:p>
            <a:pPr lvl="1"/>
            <a:r>
              <a:rPr lang="en-US" sz="1800" b="1" dirty="0"/>
              <a:t>Parameterize the things! </a:t>
            </a:r>
            <a:r>
              <a:rPr lang="en-US" sz="1800" dirty="0"/>
              <a:t>Generalize your functions by adding parameters. A sorting function that can take in any comparison method is more useful than one locked in to using &lt;. </a:t>
            </a:r>
          </a:p>
          <a:p>
            <a:pPr lvl="1"/>
            <a:r>
              <a:rPr lang="en-US" sz="1800" b="1" dirty="0"/>
              <a:t>The Hollywood Principle (Don’t call us, we’ll call you). </a:t>
            </a:r>
            <a:r>
              <a:rPr lang="en-US" sz="1800" dirty="0"/>
              <a:t>Provide callback functions so you can use partial application to customize a generic function. </a:t>
            </a:r>
          </a:p>
          <a:p>
            <a:pPr lvl="1"/>
            <a:endParaRPr lang="en-US" dirty="0"/>
          </a:p>
        </p:txBody>
      </p:sp>
    </p:spTree>
    <p:extLst>
      <p:ext uri="{BB962C8B-B14F-4D97-AF65-F5344CB8AC3E}">
        <p14:creationId xmlns:p14="http://schemas.microsoft.com/office/powerpoint/2010/main" val="101162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E3089-24C1-7240-8E3E-E0B03C184AB0}"/>
              </a:ext>
            </a:extLst>
          </p:cNvPr>
          <p:cNvSpPr>
            <a:spLocks noGrp="1"/>
          </p:cNvSpPr>
          <p:nvPr>
            <p:ph type="title"/>
          </p:nvPr>
        </p:nvSpPr>
        <p:spPr/>
        <p:txBody>
          <a:bodyPr/>
          <a:lstStyle/>
          <a:p>
            <a:r>
              <a:rPr lang="en-US" sz="2800" dirty="0"/>
              <a:t>5.3.2 Lists in Lisp </a:t>
            </a:r>
            <a:r>
              <a:rPr lang="en-US" sz="2000" dirty="0"/>
              <a:t>(1 of 2)</a:t>
            </a:r>
          </a:p>
        </p:txBody>
      </p:sp>
      <p:sp>
        <p:nvSpPr>
          <p:cNvPr id="3" name="Content Placeholder 2">
            <a:extLst>
              <a:ext uri="{FF2B5EF4-FFF2-40B4-BE49-F238E27FC236}">
                <a16:creationId xmlns:a16="http://schemas.microsoft.com/office/drawing/2014/main" id="{45F41109-0F0C-EA45-B269-6A7EDDB2E991}"/>
              </a:ext>
            </a:extLst>
          </p:cNvPr>
          <p:cNvSpPr>
            <a:spLocks noGrp="1"/>
          </p:cNvSpPr>
          <p:nvPr>
            <p:ph idx="1"/>
          </p:nvPr>
        </p:nvSpPr>
        <p:spPr/>
        <p:txBody>
          <a:bodyPr/>
          <a:lstStyle/>
          <a:p>
            <a:pPr marL="0" indent="0">
              <a:buNone/>
            </a:pPr>
            <a:r>
              <a:rPr lang="en-US" dirty="0"/>
              <a:t>Lisp syntax (programs or data) is made up of S-expressions (i.e., symbolic expressions).</a:t>
            </a:r>
          </a:p>
          <a:p>
            <a:pPr marL="0" indent="609585">
              <a:spcBef>
                <a:spcPts val="600"/>
              </a:spcBef>
              <a:buNone/>
            </a:pPr>
            <a:r>
              <a:rPr lang="en-US" sz="2400" dirty="0">
                <a:ea typeface="Courier New"/>
                <a:cs typeface="Courier New"/>
                <a:sym typeface="Courier New"/>
              </a:rPr>
              <a:t>	</a:t>
            </a:r>
            <a:endParaRPr lang="en-US" sz="2400" dirty="0">
              <a:latin typeface="Courier New" panose="02070309020205020404" pitchFamily="49" charset="0"/>
              <a:ea typeface="Courier New"/>
              <a:cs typeface="Courier New" panose="02070309020205020404" pitchFamily="49" charset="0"/>
              <a:sym typeface="Courier New"/>
            </a:endParaRPr>
          </a:p>
        </p:txBody>
      </p:sp>
      <p:pic>
        <p:nvPicPr>
          <p:cNvPr id="1026" name="Picture 2" descr="The code lines are as follows. Line 1. Left angle bracket, symbol dash e x p r, right angle bracket, colon, colon, equals, left angle bracket, symbol, right angle bracket. Line 2. Left angle bracket, symbol dash e x p r, right angle bracket, colon, colon, equals, left angle bracket, s dash list, right angle bracket. Line 3. Left angle bracket, s dash list, right angle bracket, colon, colon, equals, left parenthesis, right parenthesis. Line 4. Left angle bracket, s dash list, right angle bracket, colon, colon, equals, left parenthesis, left angle bracket, list dash of dash symbol dash e x p r, right angle bracket, right parenthesis. Line 5. Left angle bracket, list dash of dash symbol dash e x p r, right angle bracket, colon, colon, equals, left angle bracket, symbol dash e x p r, right angle bracket. Line 6. Left angle bracket, list dash of dash symbol dash e x p r, right angle bracket, colon, colon, equals, left angle bracket, symbol dash e x p r, right angle bracket, left angle bracket, list dash of dash symbol dash e x p r, right angle bracket." title="Six lines of grammar defining an S-expression with B N 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7966" y="2637291"/>
            <a:ext cx="8200937" cy="1749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44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E3089-24C1-7240-8E3E-E0B03C184AB0}"/>
              </a:ext>
            </a:extLst>
          </p:cNvPr>
          <p:cNvSpPr>
            <a:spLocks noGrp="1"/>
          </p:cNvSpPr>
          <p:nvPr>
            <p:ph type="title"/>
          </p:nvPr>
        </p:nvSpPr>
        <p:spPr/>
        <p:txBody>
          <a:bodyPr/>
          <a:lstStyle/>
          <a:p>
            <a:r>
              <a:rPr lang="en-US" sz="2800" dirty="0"/>
              <a:t>5.3.2 Lists in Lisp </a:t>
            </a:r>
            <a:r>
              <a:rPr lang="en-US" sz="2000" dirty="0"/>
              <a:t>(2 of 2)</a:t>
            </a:r>
          </a:p>
        </p:txBody>
      </p:sp>
      <p:sp>
        <p:nvSpPr>
          <p:cNvPr id="3" name="Content Placeholder 2">
            <a:extLst>
              <a:ext uri="{FF2B5EF4-FFF2-40B4-BE49-F238E27FC236}">
                <a16:creationId xmlns:a16="http://schemas.microsoft.com/office/drawing/2014/main" id="{45F41109-0F0C-EA45-B269-6A7EDDB2E991}"/>
              </a:ext>
            </a:extLst>
          </p:cNvPr>
          <p:cNvSpPr>
            <a:spLocks noGrp="1"/>
          </p:cNvSpPr>
          <p:nvPr>
            <p:ph idx="1"/>
          </p:nvPr>
        </p:nvSpPr>
        <p:spPr/>
        <p:txBody>
          <a:bodyPr/>
          <a:lstStyle/>
          <a:p>
            <a:r>
              <a:rPr lang="en-US" dirty="0"/>
              <a:t>Examples of Lisp lists, which are also S-expressions:</a:t>
            </a:r>
          </a:p>
          <a:p>
            <a:pPr lvl="1"/>
            <a:endParaRPr lang="en-US" dirty="0">
              <a:latin typeface="Courier New" panose="02070309020205020404" pitchFamily="49" charset="0"/>
              <a:cs typeface="Courier New" panose="02070309020205020404" pitchFamily="49" charset="0"/>
            </a:endParaRPr>
          </a:p>
          <a:p>
            <a:pPr lvl="1"/>
            <a:endParaRPr lang="en-US" dirty="0">
              <a:latin typeface="Courier New" panose="02070309020205020404" pitchFamily="49" charset="0"/>
              <a:cs typeface="Courier New" panose="02070309020205020404" pitchFamily="49" charset="0"/>
            </a:endParaRPr>
          </a:p>
          <a:p>
            <a:pPr lvl="1"/>
            <a:endParaRPr lang="en-US" dirty="0">
              <a:latin typeface="Courier New" panose="02070309020205020404" pitchFamily="49" charset="0"/>
              <a:cs typeface="Courier New" panose="02070309020205020404" pitchFamily="49" charset="0"/>
            </a:endParaRPr>
          </a:p>
          <a:p>
            <a:pPr lvl="1"/>
            <a:endParaRPr lang="en-US" dirty="0">
              <a:latin typeface="Courier New" panose="02070309020205020404" pitchFamily="49" charset="0"/>
              <a:cs typeface="Courier New" panose="02070309020205020404" pitchFamily="49" charset="0"/>
            </a:endParaRPr>
          </a:p>
          <a:p>
            <a:pPr lvl="1"/>
            <a:endParaRPr lang="en-US" dirty="0">
              <a:latin typeface="Courier New" panose="02070309020205020404" pitchFamily="49" charset="0"/>
              <a:cs typeface="Courier New" panose="02070309020205020404" pitchFamily="49" charset="0"/>
            </a:endParaRPr>
          </a:p>
          <a:p>
            <a:r>
              <a:rPr lang="en-US" dirty="0"/>
              <a:t>More examples of S-expressions:</a:t>
            </a:r>
          </a:p>
          <a:p>
            <a:pPr lvl="1"/>
            <a:endParaRPr lang="en-US" dirty="0">
              <a:latin typeface="Courier New" panose="02070309020205020404" pitchFamily="49" charset="0"/>
              <a:cs typeface="Courier New" panose="02070309020205020404" pitchFamily="49" charset="0"/>
            </a:endParaRPr>
          </a:p>
        </p:txBody>
      </p:sp>
      <p:pic>
        <p:nvPicPr>
          <p:cNvPr id="2050" name="Picture 2" descr="The row entries are as follows. Row 1. Left parenthesis, 1 2 3, right parenthesis. Row 2. Left parenthesis, x y z, right parenthesis. Row 3. Left parenthesis, 1, left parenthesis, 2 3, right parenthesis, right parenthesis. Row 4. Left parenthesis, left parenthesis, x, right parenthesis, y z, right parenthesis." title="A list in Lisp consisting of four li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170" y="2099580"/>
            <a:ext cx="1591839" cy="137296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The row entries are as follows. Row 1. Left parenthesis, 1 2 3, right parenthesis. Row 2. Left parenthesis, x 1 y 2 3 z, right parenthesis. Row 3. Left parenthesis, left parenthesis, left parenthesis, left parenthesis, Nothing, right parenthesis, right parenthesis, right parenthesis, left parenthesis, left parenthesis, will, right parenthesis, left parenthesis, left parenthesis, right parenthesis, left parenthesis, right parenthesis, right parenthesis, left parenthesis, come, left parenthesis, right parenthesis, right parenthesis, left parenthesis, of nothing, right parenthesis, right parenthesis, right parenthesis." title="A list of three S-express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170" y="4374243"/>
            <a:ext cx="6138815" cy="62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13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9E531-4E11-D543-A928-A356E90CDA33}"/>
              </a:ext>
            </a:extLst>
          </p:cNvPr>
          <p:cNvSpPr>
            <a:spLocks noGrp="1"/>
          </p:cNvSpPr>
          <p:nvPr>
            <p:ph type="title"/>
          </p:nvPr>
        </p:nvSpPr>
        <p:spPr/>
        <p:txBody>
          <a:bodyPr/>
          <a:lstStyle/>
          <a:p>
            <a:r>
              <a:rPr lang="en-US" dirty="0"/>
              <a:t>Formal Parameters Vis-à-Vis Actual Parameters</a:t>
            </a:r>
          </a:p>
        </p:txBody>
      </p:sp>
      <p:sp>
        <p:nvSpPr>
          <p:cNvPr id="3" name="Content Placeholder 2">
            <a:extLst>
              <a:ext uri="{FF2B5EF4-FFF2-40B4-BE49-F238E27FC236}">
                <a16:creationId xmlns:a16="http://schemas.microsoft.com/office/drawing/2014/main" id="{B86FC237-E963-7544-BC5D-F6FCC7D505CD}"/>
              </a:ext>
            </a:extLst>
          </p:cNvPr>
          <p:cNvSpPr>
            <a:spLocks noGrp="1"/>
          </p:cNvSpPr>
          <p:nvPr>
            <p:ph idx="1"/>
          </p:nvPr>
        </p:nvSpPr>
        <p:spPr/>
        <p:txBody>
          <a:bodyPr/>
          <a:lstStyle/>
          <a:p>
            <a:r>
              <a:rPr lang="en-US" i="1" dirty="0"/>
              <a:t>Formal parameters </a:t>
            </a:r>
            <a:r>
              <a:rPr lang="en-US" dirty="0"/>
              <a:t>(also known as </a:t>
            </a:r>
            <a:r>
              <a:rPr lang="en-US" i="1" dirty="0"/>
              <a:t>bound variables </a:t>
            </a:r>
            <a:r>
              <a:rPr lang="en-US" dirty="0"/>
              <a:t>or simply </a:t>
            </a:r>
            <a:r>
              <a:rPr lang="en-US" i="1" dirty="0"/>
              <a:t>parameters</a:t>
            </a:r>
            <a:r>
              <a:rPr lang="en-US" dirty="0"/>
              <a:t>) are used in the declaration and definition of a function.</a:t>
            </a:r>
          </a:p>
          <a:p>
            <a:r>
              <a:rPr lang="en-US" i="1" dirty="0"/>
              <a:t>Actual parameters </a:t>
            </a:r>
            <a:r>
              <a:rPr lang="en-US" dirty="0"/>
              <a:t>(or </a:t>
            </a:r>
            <a:r>
              <a:rPr lang="en-US" i="1" dirty="0"/>
              <a:t>arguments</a:t>
            </a:r>
            <a:r>
              <a:rPr lang="en-US" dirty="0"/>
              <a:t>) are passed to a function in an invocation of a function.</a:t>
            </a:r>
          </a:p>
          <a:p>
            <a:endParaRPr lang="en-US" dirty="0"/>
          </a:p>
          <a:p>
            <a:endParaRPr lang="en-US" dirty="0"/>
          </a:p>
        </p:txBody>
      </p:sp>
    </p:spTree>
    <p:extLst>
      <p:ext uri="{BB962C8B-B14F-4D97-AF65-F5344CB8AC3E}">
        <p14:creationId xmlns:p14="http://schemas.microsoft.com/office/powerpoint/2010/main" val="303816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JBLPSG PPT 1">
      <a:dk1>
        <a:srgbClr val="3C4743"/>
      </a:dk1>
      <a:lt1>
        <a:srgbClr val="E1E1E1"/>
      </a:lt1>
      <a:dk2>
        <a:srgbClr val="000000"/>
      </a:dk2>
      <a:lt2>
        <a:srgbClr val="FFFFFF"/>
      </a:lt2>
      <a:accent1>
        <a:srgbClr val="FFC324"/>
      </a:accent1>
      <a:accent2>
        <a:srgbClr val="F05123"/>
      </a:accent2>
      <a:accent3>
        <a:srgbClr val="418AC9"/>
      </a:accent3>
      <a:accent4>
        <a:srgbClr val="B7B7B7"/>
      </a:accent4>
      <a:accent5>
        <a:srgbClr val="00B18A"/>
      </a:accent5>
      <a:accent6>
        <a:srgbClr val="7BABBF"/>
      </a:accent6>
      <a:hlink>
        <a:srgbClr val="004B91"/>
      </a:hlink>
      <a:folHlink>
        <a:srgbClr val="5C284B"/>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32321</TotalTime>
  <Words>3326</Words>
  <Application>Microsoft Office PowerPoint</Application>
  <PresentationFormat>Widescreen</PresentationFormat>
  <Paragraphs>250</Paragraphs>
  <Slides>61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Courier New</vt:lpstr>
      <vt:lpstr>Fira Mono</vt:lpstr>
      <vt:lpstr>Wingdings</vt:lpstr>
      <vt:lpstr>Educational subjects 16x9</vt:lpstr>
      <vt:lpstr>Functional Programming in Scheme</vt:lpstr>
      <vt:lpstr>Chapter 5: Functional Programming in Scheme</vt:lpstr>
      <vt:lpstr>5.1 Chapter Objectives</vt:lpstr>
      <vt:lpstr>5.2.1 Hallmarks of Functional Programming</vt:lpstr>
      <vt:lpstr>5.2.2 Lambda Calculus</vt:lpstr>
      <vt:lpstr>5.3 Lisp</vt:lpstr>
      <vt:lpstr>5.3.2 Lists in Lisp (1 of 2)</vt:lpstr>
      <vt:lpstr>5.3.2 Lists in Lisp (2 of 2)</vt:lpstr>
      <vt:lpstr>Formal Parameters Vis-à-Vis Actual Parameters</vt:lpstr>
      <vt:lpstr>Review of Recursion</vt:lpstr>
      <vt:lpstr>Figure 5.1 List Box Representation of a Cons Cell</vt:lpstr>
      <vt:lpstr>Figure 5.2'(a b) = '(a . (b))</vt:lpstr>
      <vt:lpstr>Figure 5.3'(a b c) = '(a . (b c)) =  '(a . (b . (c))) </vt:lpstr>
      <vt:lpstr>Figure 5.4 '(a . b)</vt:lpstr>
      <vt:lpstr>Figure 5.5 '((a) (b) ((c))) = ' ((a) . ((b) ((c)))) = ' ((a) . ((b) . (((c)))))</vt:lpstr>
      <vt:lpstr>Figure 5.6 '(((a) b) c)</vt:lpstr>
      <vt:lpstr>Figure 5.7 '((a b) c) = ' (((a) b) . (c)) = ' (((a) . (b)) . (c))</vt:lpstr>
      <vt:lpstr>Figure 5.8 '((a . b) . c)</vt:lpstr>
      <vt:lpstr>5.6.1 A List length1 Function</vt:lpstr>
      <vt:lpstr>5.6.2 Run-Time Complexity: append and reverse  (1 of 4)</vt:lpstr>
      <vt:lpstr>5.6.2 Run-Time Complexity: append and reverse  (2 of 4)</vt:lpstr>
      <vt:lpstr>5.6.2 Run-Time Complexity: append and reverse  (3 of 4)</vt:lpstr>
      <vt:lpstr>5.6.2 Run-Time Complexity: append and reverse  (4 of 4)</vt:lpstr>
      <vt:lpstr>5.6.3 The Difference Lists Technique (1 of 2)</vt:lpstr>
      <vt:lpstr>5.6.3 The Difference Lists Technique (2 of 2)</vt:lpstr>
      <vt:lpstr>Outline</vt:lpstr>
      <vt:lpstr>5.7.1 A Binary Tree Abstraction (1 of 3)</vt:lpstr>
      <vt:lpstr>5.7.1 A Binary Tree Abstraction (2 of 3)</vt:lpstr>
      <vt:lpstr>Table 5.1 Examples of Shortening car-cdr Call Chains with Syntactic Sugar</vt:lpstr>
      <vt:lpstr>5.7.1 A Binary Tree Abstraction (3 of 3)</vt:lpstr>
      <vt:lpstr>5.8.1 atom?, list-of-atoms?, and list-of-numbers?  (1 of 4)</vt:lpstr>
      <vt:lpstr>5.8.1 atom?, list-of-atoms?, and list-of-numbers?  (2 of 4)</vt:lpstr>
      <vt:lpstr>5.8.1 atom?, list-of-atoms?, and list-of-numbers?  (3 of 4)</vt:lpstr>
      <vt:lpstr>5.8.1 atom?, list-of-atoms?, and list-of-numbers?  (4 of 4)</vt:lpstr>
      <vt:lpstr>5.9.1 The let Expression</vt:lpstr>
      <vt:lpstr>The let* Expression</vt:lpstr>
      <vt:lpstr>Table 5.2 Binding Approaches Used in let and let* Expressions</vt:lpstr>
      <vt:lpstr>5.9.2 The letrec Expression</vt:lpstr>
      <vt:lpstr>5.9.3 Using let and letrec to Define a Local Function  (1 of 2)</vt:lpstr>
      <vt:lpstr>Recursion from First Principles</vt:lpstr>
      <vt:lpstr>5.9.3 Using let and letrec to Define a Local Function  (2 of 2)</vt:lpstr>
      <vt:lpstr>Figure 5.9 Graphical Depiction of the Foundational Nature of lambda</vt:lpstr>
      <vt:lpstr>Table 5.3 Reducing let to lambda (All rows of each column are semantically equivalent.)</vt:lpstr>
      <vt:lpstr>Table 5.4 Reducing let* to lambda (All rows of each column are semantically equivalent.)</vt:lpstr>
      <vt:lpstr>Table 5.5 Reducing letrec to lambda (All rows of each column are semantically equivalent.)</vt:lpstr>
      <vt:lpstr>Table 5.6 Semantics of let, let*, and letrec</vt:lpstr>
      <vt:lpstr>5.10.1 More List Functions (remove_first)</vt:lpstr>
      <vt:lpstr>5.10.1 More List Functions (remove_all)</vt:lpstr>
      <vt:lpstr>5.10.1 More List Functions (remove_all*)</vt:lpstr>
      <vt:lpstr>5.10.2 Eliminating Expression Recomputation</vt:lpstr>
      <vt:lpstr>New Version of remove_all*</vt:lpstr>
      <vt:lpstr> Newer Version of remove_all* </vt:lpstr>
      <vt:lpstr>5.10.3 Avoiding Repassing Constant Arguments Across Recursive Calls (1 of 2)</vt:lpstr>
      <vt:lpstr> 5.10.3 Avoiding Repassing Constant Arguments Across Recursive Calls (2 of 2) </vt:lpstr>
      <vt:lpstr>Outline</vt:lpstr>
      <vt:lpstr>5.11 Languages and Software Engineering</vt:lpstr>
      <vt:lpstr>5.11.2 Language Flexibility Supports Program Modification</vt:lpstr>
      <vt:lpstr>Figure 5.10 Layers of Functional Programming</vt:lpstr>
      <vt:lpstr>5.15 Thematic Takeaways</vt:lpstr>
      <vt:lpstr>Table 5.7 Functional Programming Design Guidelines</vt:lpstr>
      <vt:lpstr>Additional Functional Programming Design Guidelines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Kristin Parker</dc:creator>
  <cp:lastModifiedBy>Hare, Brian</cp:lastModifiedBy>
  <cp:revision>303</cp:revision>
  <dcterms:created xsi:type="dcterms:W3CDTF">2019-03-08T18:11:57Z</dcterms:created>
  <dcterms:modified xsi:type="dcterms:W3CDTF">2024-06-11T21:40:12Z</dcterms:modified>
</cp:coreProperties>
</file>